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38" r:id="rId2"/>
    <p:sldId id="360" r:id="rId3"/>
    <p:sldId id="468" r:id="rId4"/>
    <p:sldId id="448" r:id="rId5"/>
    <p:sldId id="487" r:id="rId6"/>
    <p:sldId id="469" r:id="rId7"/>
    <p:sldId id="431" r:id="rId8"/>
    <p:sldId id="481" r:id="rId9"/>
    <p:sldId id="470" r:id="rId10"/>
    <p:sldId id="471" r:id="rId11"/>
    <p:sldId id="432" r:id="rId12"/>
    <p:sldId id="449" r:id="rId13"/>
    <p:sldId id="450" r:id="rId14"/>
    <p:sldId id="465" r:id="rId15"/>
    <p:sldId id="466" r:id="rId16"/>
    <p:sldId id="467" r:id="rId17"/>
    <p:sldId id="451" r:id="rId18"/>
    <p:sldId id="453" r:id="rId19"/>
    <p:sldId id="452" r:id="rId20"/>
    <p:sldId id="454" r:id="rId21"/>
    <p:sldId id="458" r:id="rId22"/>
    <p:sldId id="474" r:id="rId23"/>
    <p:sldId id="475" r:id="rId24"/>
    <p:sldId id="477" r:id="rId25"/>
    <p:sldId id="476" r:id="rId26"/>
    <p:sldId id="478" r:id="rId27"/>
    <p:sldId id="479" r:id="rId28"/>
    <p:sldId id="480" r:id="rId29"/>
    <p:sldId id="488" r:id="rId30"/>
    <p:sldId id="497" r:id="rId31"/>
    <p:sldId id="498" r:id="rId32"/>
    <p:sldId id="472" r:id="rId33"/>
    <p:sldId id="473" r:id="rId34"/>
    <p:sldId id="482" r:id="rId35"/>
    <p:sldId id="489" r:id="rId36"/>
    <p:sldId id="490" r:id="rId37"/>
    <p:sldId id="492" r:id="rId38"/>
    <p:sldId id="491" r:id="rId39"/>
    <p:sldId id="494" r:id="rId40"/>
    <p:sldId id="496" r:id="rId41"/>
    <p:sldId id="495" r:id="rId42"/>
    <p:sldId id="427" r:id="rId4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Oliva" initials="RO" lastIdx="4" clrIdx="0">
    <p:extLst/>
  </p:cmAuthor>
  <p:cmAuthor id="2" name="BRUNA BARCELLOS MATTOS" initials="BBM" lastIdx="2" clrIdx="1">
    <p:extLst/>
  </p:cmAuthor>
  <p:cmAuthor id="3" name="BRUNA BARCELLOS MATTOS" initials="BBM [2]" lastIdx="1" clrIdx="2">
    <p:extLst/>
  </p:cmAuthor>
  <p:cmAuthor id="4" name="BRUNA BARCELLOS MATTOS" initials="BBM [3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3F90"/>
    <a:srgbClr val="E50064"/>
    <a:srgbClr val="3366FF"/>
    <a:srgbClr val="EADE46"/>
    <a:srgbClr val="F1ECF4"/>
    <a:srgbClr val="009193"/>
    <a:srgbClr val="F1CD00"/>
    <a:srgbClr val="0070C0"/>
    <a:srgbClr val="C8F5F8"/>
    <a:srgbClr val="18B6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20" autoAdjust="0"/>
    <p:restoredTop sz="91518"/>
  </p:normalViewPr>
  <p:slideViewPr>
    <p:cSldViewPr snapToGrid="0">
      <p:cViewPr varScale="1">
        <p:scale>
          <a:sx n="106" d="100"/>
          <a:sy n="106" d="100"/>
        </p:scale>
        <p:origin x="131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isabe\Google%20Drive\CONSED\Base_QDD_Consolidada%20-%2005%20junho%20-%20com%20An&#225;lise%20por%20Temas%20-%20vs%20180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Centro-Oeste, 2015</a:t>
            </a:r>
          </a:p>
        </c:rich>
      </c:tx>
      <c:layout>
        <c:manualLayout>
          <c:xMode val="edge"/>
          <c:yMode val="edge"/>
          <c:x val="3.3092853244367199E-2"/>
          <c:y val="0.90376465876224199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E3-459A-8194-99A4F3FD96BF}"/>
              </c:ext>
            </c:extLst>
          </c:dPt>
          <c:dPt>
            <c:idx val="1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E3-459A-8194-99A4F3FD96BF}"/>
              </c:ext>
            </c:extLst>
          </c:dPt>
          <c:dPt>
            <c:idx val="2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E3-459A-8194-99A4F3FD96BF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E3-459A-8194-99A4F3FD96BF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2E3-459A-8194-99A4F3FD96B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2E3-459A-8194-99A4F3FD96B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B2E3-459A-8194-99A4F3FD96BF}"/>
                </c:ext>
              </c:extLst>
            </c:dLbl>
            <c:dLbl>
              <c:idx val="1"/>
              <c:layout>
                <c:manualLayout>
                  <c:x val="-3.08710033076075E-2"/>
                  <c:y val="-0.17089305402425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147739801544"/>
                      <c:h val="0.167585446527011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2E3-459A-8194-99A4F3FD96BF}"/>
                </c:ext>
              </c:extLst>
            </c:dLbl>
            <c:dLbl>
              <c:idx val="2"/>
              <c:layout>
                <c:manualLayout>
                  <c:x val="0.23434153681766801"/>
                  <c:y val="-2.22803662465076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31353632569001"/>
                      <c:h val="0.2028665024548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2E3-459A-8194-99A4F3FD96BF}"/>
                </c:ext>
              </c:extLst>
            </c:dLbl>
            <c:dLbl>
              <c:idx val="3"/>
              <c:layout>
                <c:manualLayout>
                  <c:x val="-0.146264834315777"/>
                  <c:y val="0.177030445615466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2E3-459A-8194-99A4F3FD96BF}"/>
                </c:ext>
              </c:extLst>
            </c:dLbl>
            <c:dLbl>
              <c:idx val="4"/>
              <c:layout>
                <c:manualLayout>
                  <c:x val="-0.10582954969658501"/>
                  <c:y val="6.19779666461207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14460582173601"/>
                      <c:h val="0.152679162072766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2E3-459A-8194-99A4F3FD96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1808'!$G$36:$G$41</c:f>
              <c:strCache>
                <c:ptCount val="6"/>
                <c:pt idx="0">
                  <c:v> ENSINO FUNDAMENTAL </c:v>
                </c:pt>
                <c:pt idx="1">
                  <c:v> EDUCAÇÃO BÁSICA </c:v>
                </c:pt>
                <c:pt idx="2">
                  <c:v> ADMINISTRAÇÃO GERAL </c:v>
                </c:pt>
                <c:pt idx="3">
                  <c:v> ENSINO MÉDIO </c:v>
                </c:pt>
                <c:pt idx="4">
                  <c:v> EDUCAÇÃO INFANTIL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1808'!$H$36:$H$41</c:f>
              <c:numCache>
                <c:formatCode>_(* #,##0.00_);_(* \(#,##0.00\);_(* "-"??_);_(@_)</c:formatCode>
                <c:ptCount val="6"/>
                <c:pt idx="0">
                  <c:v>2731.2210207400012</c:v>
                </c:pt>
                <c:pt idx="1">
                  <c:v>1998.0078504099999</c:v>
                </c:pt>
                <c:pt idx="2">
                  <c:v>1980.497732460002</c:v>
                </c:pt>
                <c:pt idx="3">
                  <c:v>584.70359079000013</c:v>
                </c:pt>
                <c:pt idx="4">
                  <c:v>173.28272534000001</c:v>
                </c:pt>
                <c:pt idx="5">
                  <c:v>252.00325620999999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2E3-459A-8194-99A4F3FD96B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Fontes Tesouro e Fundeb - 2016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'atualização tabs 1808'!$G$424</c:f>
              <c:strCache>
                <c:ptCount val="1"/>
                <c:pt idx="0">
                  <c:v>TESOURO</c:v>
                </c:pt>
              </c:strCache>
            </c:strRef>
          </c:tx>
          <c:spPr>
            <a:solidFill>
              <a:srgbClr val="00919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1800000"/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'atualização tabs 1808'!$F$439:$F$442</c:f>
              <c:strCache>
                <c:ptCount val="4"/>
                <c:pt idx="0">
                  <c:v>CO</c:v>
                </c:pt>
                <c:pt idx="1">
                  <c:v>N</c:v>
                </c:pt>
                <c:pt idx="2">
                  <c:v>NE</c:v>
                </c:pt>
                <c:pt idx="3">
                  <c:v>SE</c:v>
                </c:pt>
              </c:strCache>
            </c:strRef>
          </c:cat>
          <c:val>
            <c:numRef>
              <c:f>'atualização tabs 1808'!$G$439:$G$442</c:f>
              <c:numCache>
                <c:formatCode>_(* #,##0.00_);_(* \(#,##0.00\);_(* "-"??_);_(@_)</c:formatCode>
                <c:ptCount val="4"/>
                <c:pt idx="0">
                  <c:v>2739.2793403100022</c:v>
                </c:pt>
                <c:pt idx="1">
                  <c:v>1964.4311567699981</c:v>
                </c:pt>
                <c:pt idx="2">
                  <c:v>1873.3836765799961</c:v>
                </c:pt>
                <c:pt idx="3">
                  <c:v>27935.640409420019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27-4394-A00A-80F67C31E982}"/>
            </c:ext>
          </c:extLst>
        </c:ser>
        <c:ser>
          <c:idx val="1"/>
          <c:order val="1"/>
          <c:tx>
            <c:strRef>
              <c:f>'atualização tabs 1808'!$H$424</c:f>
              <c:strCache>
                <c:ptCount val="1"/>
                <c:pt idx="0">
                  <c:v>FUNDEB</c:v>
                </c:pt>
              </c:strCache>
            </c:strRef>
          </c:tx>
          <c:spPr>
            <a:solidFill>
              <a:srgbClr val="F1CD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1800000"/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'atualização tabs 1808'!$F$439:$F$442</c:f>
              <c:strCache>
                <c:ptCount val="4"/>
                <c:pt idx="0">
                  <c:v>CO</c:v>
                </c:pt>
                <c:pt idx="1">
                  <c:v>N</c:v>
                </c:pt>
                <c:pt idx="2">
                  <c:v>NE</c:v>
                </c:pt>
                <c:pt idx="3">
                  <c:v>SE</c:v>
                </c:pt>
              </c:strCache>
            </c:strRef>
          </c:cat>
          <c:val>
            <c:numRef>
              <c:f>'atualização tabs 1808'!$H$439:$H$442</c:f>
              <c:numCache>
                <c:formatCode>_(* #,##0.00_);_(* \(#,##0.00\);_(* "-"??_);_(@_)</c:formatCode>
                <c:ptCount val="4"/>
                <c:pt idx="0">
                  <c:v>825.38601050000011</c:v>
                </c:pt>
                <c:pt idx="1">
                  <c:v>2574.9112590900008</c:v>
                </c:pt>
                <c:pt idx="2">
                  <c:v>6874.0054454800002</c:v>
                </c:pt>
                <c:pt idx="3">
                  <c:v>10882.71489601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27-4394-A00A-80F67C31E9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1016816"/>
        <c:axId val="-1621014496"/>
      </c:barChart>
      <c:catAx>
        <c:axId val="-162101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621014496"/>
        <c:crosses val="autoZero"/>
        <c:auto val="1"/>
        <c:lblAlgn val="ctr"/>
        <c:lblOffset val="100"/>
        <c:noMultiLvlLbl val="0"/>
      </c:catAx>
      <c:valAx>
        <c:axId val="-162101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62101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Centro-Oeste, 2016</a:t>
            </a:r>
          </a:p>
        </c:rich>
      </c:tx>
      <c:layout>
        <c:manualLayout>
          <c:xMode val="edge"/>
          <c:yMode val="edge"/>
          <c:x val="0.431708879184862"/>
          <c:y val="0.9080076263107720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B9-49CF-A45C-C76A433D90FB}"/>
              </c:ext>
            </c:extLst>
          </c:dPt>
          <c:dPt>
            <c:idx val="1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B9-49CF-A45C-C76A433D90FB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B9-49CF-A45C-C76A433D90FB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2B9-49CF-A45C-C76A433D90FB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2B9-49CF-A45C-C76A433D90F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2B9-49CF-A45C-C76A433D90FB}"/>
              </c:ext>
            </c:extLst>
          </c:dPt>
          <c:dLbls>
            <c:dLbl>
              <c:idx val="1"/>
              <c:layout>
                <c:manualLayout>
                  <c:x val="4.1586560627017002E-2"/>
                  <c:y val="-0.139307673975214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7684674751929"/>
                      <c:h val="0.20738716370486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2B9-49CF-A45C-C76A433D90F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72B9-49CF-A45C-C76A433D90FB}"/>
                </c:ext>
              </c:extLst>
            </c:dLbl>
            <c:dLbl>
              <c:idx val="3"/>
              <c:layout>
                <c:manualLayout>
                  <c:x val="-0.106893540181788"/>
                  <c:y val="0.10839923951071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B9-49CF-A45C-C76A433D90FB}"/>
                </c:ext>
              </c:extLst>
            </c:dLbl>
            <c:dLbl>
              <c:idx val="4"/>
              <c:layout>
                <c:manualLayout>
                  <c:x val="-3.5010115082159197E-2"/>
                  <c:y val="2.490122047706259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55474915139501"/>
                      <c:h val="0.152679162072766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72B9-49CF-A45C-C76A433D90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1808'!$J$36:$J$41</c:f>
              <c:strCache>
                <c:ptCount val="6"/>
                <c:pt idx="0">
                  <c:v> EDUCAÇÃO BÁSICA </c:v>
                </c:pt>
                <c:pt idx="1">
                  <c:v> ADMINISTRAÇÃO GERAL </c:v>
                </c:pt>
                <c:pt idx="2">
                  <c:v> ENSINO FUNDAMENTAL </c:v>
                </c:pt>
                <c:pt idx="3">
                  <c:v> ENSINO MÉDIO </c:v>
                </c:pt>
                <c:pt idx="4">
                  <c:v> EDUCAÇÃO INFANTIL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1808'!$K$36:$K$41</c:f>
              <c:numCache>
                <c:formatCode>_(* #,##0.00_);_(* \(#,##0.00\);_(* "-"??_);_(@_)</c:formatCode>
                <c:ptCount val="6"/>
                <c:pt idx="0">
                  <c:v>2087.6913091800011</c:v>
                </c:pt>
                <c:pt idx="1">
                  <c:v>1664.6494237299989</c:v>
                </c:pt>
                <c:pt idx="2">
                  <c:v>1318.3904886800001</c:v>
                </c:pt>
                <c:pt idx="3">
                  <c:v>337.08682866000021</c:v>
                </c:pt>
                <c:pt idx="4">
                  <c:v>167.40889300000001</c:v>
                </c:pt>
                <c:pt idx="5">
                  <c:v>164.17060251000001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2B9-49CF-A45C-C76A433D90F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Norte, 2015</a:t>
            </a:r>
          </a:p>
        </c:rich>
      </c:tx>
      <c:layout>
        <c:manualLayout>
          <c:xMode val="edge"/>
          <c:yMode val="edge"/>
          <c:x val="3.1922529796232203E-2"/>
          <c:y val="0.90128164389365495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C16-4B41-A21F-602338BB9E11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C16-4B41-A21F-602338BB9E11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C16-4B41-A21F-602338BB9E11}"/>
              </c:ext>
            </c:extLst>
          </c:dPt>
          <c:dPt>
            <c:idx val="3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C16-4B41-A21F-602338BB9E1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C16-4B41-A21F-602338BB9E1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C16-4B41-A21F-602338BB9E11}"/>
              </c:ext>
            </c:extLst>
          </c:dPt>
          <c:dLbls>
            <c:dLbl>
              <c:idx val="1"/>
              <c:layout>
                <c:manualLayout>
                  <c:x val="-9.7350922722029998E-2"/>
                  <c:y val="-0.181817868869823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C16-4B41-A21F-602338BB9E1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8C16-4B41-A21F-602338BB9E11}"/>
                </c:ext>
              </c:extLst>
            </c:dLbl>
            <c:dLbl>
              <c:idx val="4"/>
              <c:layout>
                <c:manualLayout>
                  <c:x val="-3.3255702463873403E-2"/>
                  <c:y val="4.78139034975728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18539964753602"/>
                      <c:h val="0.209173098125688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8C16-4B41-A21F-602338BB9E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1808'!$G$48:$G$53</c:f>
              <c:strCache>
                <c:ptCount val="6"/>
                <c:pt idx="0">
                  <c:v> EDUCAÇÃO BÁSICA </c:v>
                </c:pt>
                <c:pt idx="1">
                  <c:v> ENSINO FUNDAMENTAL </c:v>
                </c:pt>
                <c:pt idx="2">
                  <c:v> ENSINO MÉDIO </c:v>
                </c:pt>
                <c:pt idx="3">
                  <c:v> ADMINISTRAÇÃO GERAL </c:v>
                </c:pt>
                <c:pt idx="4">
                  <c:v> EDUCAÇÃO DE JOVENS E ADULTOS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1808'!$H$48:$H$53</c:f>
              <c:numCache>
                <c:formatCode>_(* #,##0.00_);_(* \(#,##0.00\);_(* "-"??_);_(@_)</c:formatCode>
                <c:ptCount val="6"/>
                <c:pt idx="0">
                  <c:v>1953.738789700001</c:v>
                </c:pt>
                <c:pt idx="1">
                  <c:v>1394.383822459999</c:v>
                </c:pt>
                <c:pt idx="2">
                  <c:v>1208.006858650001</c:v>
                </c:pt>
                <c:pt idx="3">
                  <c:v>718.79825676999985</c:v>
                </c:pt>
                <c:pt idx="4">
                  <c:v>201.1582641600001</c:v>
                </c:pt>
                <c:pt idx="5">
                  <c:v>265.11530975999892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C16-4B41-A21F-602338BB9E1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Norte, 2016</a:t>
            </a:r>
          </a:p>
        </c:rich>
      </c:tx>
      <c:layout>
        <c:manualLayout>
          <c:xMode val="edge"/>
          <c:yMode val="edge"/>
          <c:x val="4.5673394848135297E-2"/>
          <c:y val="0.88782967905942201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1C-44F0-9AED-D268ED51E827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1C-44F0-9AED-D268ED51E827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1C-44F0-9AED-D268ED51E827}"/>
              </c:ext>
            </c:extLst>
          </c:dPt>
          <c:dPt>
            <c:idx val="3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1C-44F0-9AED-D268ED51E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71C-44F0-9AED-D268ED51E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71C-44F0-9AED-D268ED51E827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71C-44F0-9AED-D268ED51E82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71C-44F0-9AED-D268ED51E827}"/>
                </c:ext>
              </c:extLst>
            </c:dLbl>
            <c:dLbl>
              <c:idx val="3"/>
              <c:layout>
                <c:manualLayout>
                  <c:x val="0.223589773164168"/>
                  <c:y val="0.1805374165872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47424067666298"/>
                      <c:h val="0.2128445079970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71C-44F0-9AED-D268ED51E827}"/>
                </c:ext>
              </c:extLst>
            </c:dLbl>
            <c:dLbl>
              <c:idx val="4"/>
              <c:layout>
                <c:manualLayout>
                  <c:x val="-5.9294389251652799E-4"/>
                  <c:y val="3.880804571080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49410968061199"/>
                      <c:h val="0.226813671444321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71C-44F0-9AED-D268ED51E8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1808'!$J$48:$J$53</c:f>
              <c:strCache>
                <c:ptCount val="6"/>
                <c:pt idx="0">
                  <c:v> EDUCAÇÃO BÁSICA </c:v>
                </c:pt>
                <c:pt idx="1">
                  <c:v> ENSINO FUNDAMENTAL </c:v>
                </c:pt>
                <c:pt idx="2">
                  <c:v> ENSINO MÉDIO </c:v>
                </c:pt>
                <c:pt idx="3">
                  <c:v> ADMINISTRAÇÃO GERAL </c:v>
                </c:pt>
                <c:pt idx="4">
                  <c:v> EDUCAÇÃO DE JOVENS E ADULTOS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1808'!$K$48:$K$53</c:f>
              <c:numCache>
                <c:formatCode>_(* #,##0.00_);_(* \(#,##0.00\);_(* "-"??_);_(@_)</c:formatCode>
                <c:ptCount val="6"/>
                <c:pt idx="0">
                  <c:v>1818.21588475</c:v>
                </c:pt>
                <c:pt idx="1">
                  <c:v>1761.8252065900001</c:v>
                </c:pt>
                <c:pt idx="2">
                  <c:v>1211.42772823</c:v>
                </c:pt>
                <c:pt idx="3">
                  <c:v>903.273419670002</c:v>
                </c:pt>
                <c:pt idx="4">
                  <c:v>188.47555756</c:v>
                </c:pt>
                <c:pt idx="5">
                  <c:v>319.23205270999921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71C-44F0-9AED-D268ED51E82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Nordeste, 2015</a:t>
            </a:r>
          </a:p>
        </c:rich>
      </c:tx>
      <c:layout>
        <c:manualLayout>
          <c:xMode val="edge"/>
          <c:yMode val="edge"/>
          <c:x val="2.5936535493827201E-2"/>
          <c:y val="0.89455566147653798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E3-49CA-BBF3-02D79C174C9D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E3-49CA-BBF3-02D79C174C9D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E3-49CA-BBF3-02D79C174C9D}"/>
              </c:ext>
            </c:extLst>
          </c:dPt>
          <c:dPt>
            <c:idx val="3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E3-49CA-BBF3-02D79C174C9D}"/>
              </c:ext>
            </c:extLst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AE3-49CA-BBF3-02D79C174C9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AE3-49CA-BBF3-02D79C174C9D}"/>
              </c:ext>
            </c:extLst>
          </c:dPt>
          <c:dLbls>
            <c:dLbl>
              <c:idx val="0"/>
              <c:layout>
                <c:manualLayout>
                  <c:x val="-0.24402438456636999"/>
                  <c:y val="0.131079839756759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2293016975309"/>
                      <c:h val="0.154354941213854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AE3-49CA-BBF3-02D79C174C9D}"/>
                </c:ext>
              </c:extLst>
            </c:dLbl>
            <c:dLbl>
              <c:idx val="1"/>
              <c:layout>
                <c:manualLayout>
                  <c:x val="-0.122328607253086"/>
                  <c:y val="-0.1986328249126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E3-49CA-BBF3-02D79C174C9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5AE3-49CA-BBF3-02D79C174C9D}"/>
                </c:ext>
              </c:extLst>
            </c:dLbl>
            <c:dLbl>
              <c:idx val="3"/>
              <c:layout>
                <c:manualLayout>
                  <c:x val="-1.32304299889746E-2"/>
                  <c:y val="5.33853058885830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665931642778397"/>
                      <c:h val="0.189636163175302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AE3-49CA-BBF3-02D79C174C9D}"/>
                </c:ext>
              </c:extLst>
            </c:dLbl>
            <c:dLbl>
              <c:idx val="4"/>
              <c:layout>
                <c:manualLayout>
                  <c:x val="-0.116854998388359"/>
                  <c:y val="5.75675837711892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AE3-49CA-BBF3-02D79C174C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1808'!$G$67:$G$72</c:f>
              <c:strCache>
                <c:ptCount val="6"/>
                <c:pt idx="0">
                  <c:v> EDUCAÇÃO BÁSICA </c:v>
                </c:pt>
                <c:pt idx="1">
                  <c:v> ENSINO FUNDAMENTAL </c:v>
                </c:pt>
                <c:pt idx="2">
                  <c:v> ENSINO MÉDIO </c:v>
                </c:pt>
                <c:pt idx="3">
                  <c:v> ADMINISTRAÇÃO GERAL </c:v>
                </c:pt>
                <c:pt idx="4">
                  <c:v> ENSINO SUPERIOR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1808'!$H$67:$H$72</c:f>
              <c:numCache>
                <c:formatCode>_(* #,##0.00_);_(* \(#,##0.00\);_(* "-"??_);_(@_)</c:formatCode>
                <c:ptCount val="6"/>
                <c:pt idx="0">
                  <c:v>4201.9344732399968</c:v>
                </c:pt>
                <c:pt idx="1">
                  <c:v>2259.038004290001</c:v>
                </c:pt>
                <c:pt idx="2">
                  <c:v>1883.433651060001</c:v>
                </c:pt>
                <c:pt idx="3">
                  <c:v>1159.0318220900001</c:v>
                </c:pt>
                <c:pt idx="4">
                  <c:v>946.08998794000308</c:v>
                </c:pt>
                <c:pt idx="5">
                  <c:v>1313.2724869799999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AE3-49CA-BBF3-02D79C174C9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Nordeste, 2016</a:t>
            </a:r>
          </a:p>
        </c:rich>
      </c:tx>
      <c:layout>
        <c:manualLayout>
          <c:xMode val="edge"/>
          <c:yMode val="edge"/>
          <c:x val="3.2385609567901201E-2"/>
          <c:y val="0.89791865268509696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F6-4FA6-B15D-C61173BA5174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F6-4FA6-B15D-C61173BA5174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FF6-4FA6-B15D-C61173BA5174}"/>
              </c:ext>
            </c:extLst>
          </c:dPt>
          <c:dPt>
            <c:idx val="3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FF6-4FA6-B15D-C61173BA5174}"/>
              </c:ext>
            </c:extLst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FF6-4FA6-B15D-C61173BA51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FF6-4FA6-B15D-C61173BA5174}"/>
              </c:ext>
            </c:extLst>
          </c:dPt>
          <c:dLbls>
            <c:dLbl>
              <c:idx val="0"/>
              <c:layout>
                <c:manualLayout>
                  <c:x val="-0.230550233331802"/>
                  <c:y val="0.13177782307113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24131944444399"/>
                      <c:h val="0.154354941213854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FF6-4FA6-B15D-C61173BA517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FF6-4FA6-B15D-C61173BA5174}"/>
                </c:ext>
              </c:extLst>
            </c:dLbl>
            <c:dLbl>
              <c:idx val="2"/>
              <c:layout>
                <c:manualLayout>
                  <c:x val="0.17779928626543201"/>
                  <c:y val="-0.1986346785298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33371913580201"/>
                      <c:h val="0.157089291388624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FF6-4FA6-B15D-C61173BA5174}"/>
                </c:ext>
              </c:extLst>
            </c:dLbl>
            <c:dLbl>
              <c:idx val="3"/>
              <c:layout>
                <c:manualLayout>
                  <c:x val="-6.5096450617283998E-3"/>
                  <c:y val="-2.875476644423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78125000000001"/>
                      <c:h val="0.207387194153162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FF6-4FA6-B15D-C61173BA5174}"/>
                </c:ext>
              </c:extLst>
            </c:dLbl>
            <c:dLbl>
              <c:idx val="4"/>
              <c:layout>
                <c:manualLayout>
                  <c:x val="-5.2650688400791998E-2"/>
                  <c:y val="2.93111901790307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FF6-4FA6-B15D-C61173BA51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1808'!$J$67:$J$72</c:f>
              <c:strCache>
                <c:ptCount val="6"/>
                <c:pt idx="0">
                  <c:v> EDUCAÇÃO BÁSICA </c:v>
                </c:pt>
                <c:pt idx="1">
                  <c:v> ENSINO MÉDIO </c:v>
                </c:pt>
                <c:pt idx="2">
                  <c:v> ENSINO FUNDAMENTAL </c:v>
                </c:pt>
                <c:pt idx="3">
                  <c:v> ADMINISTRAÇÃO GERAL </c:v>
                </c:pt>
                <c:pt idx="4">
                  <c:v> ENSINO SUPERIOR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1808'!$K$67:$K$72</c:f>
              <c:numCache>
                <c:formatCode>_(* #,##0.00_);_(* \(#,##0.00\);_(* "-"??_);_(@_)</c:formatCode>
                <c:ptCount val="6"/>
                <c:pt idx="0">
                  <c:v>4254.3659017500049</c:v>
                </c:pt>
                <c:pt idx="1">
                  <c:v>2001.8543083199991</c:v>
                </c:pt>
                <c:pt idx="2">
                  <c:v>1757.562301049999</c:v>
                </c:pt>
                <c:pt idx="3">
                  <c:v>1578.8357257099999</c:v>
                </c:pt>
                <c:pt idx="4">
                  <c:v>952.03482641999938</c:v>
                </c:pt>
                <c:pt idx="5">
                  <c:v>1382.872439680001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FF6-4FA6-B15D-C61173BA517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Sudeste, 2015</a:t>
            </a:r>
          </a:p>
        </c:rich>
      </c:tx>
      <c:layout>
        <c:manualLayout>
          <c:xMode val="edge"/>
          <c:yMode val="edge"/>
          <c:x val="0.61535706018518499"/>
          <c:y val="0.89791865268509696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4A-4ADC-8D43-1FA115F7703C}"/>
              </c:ext>
            </c:extLst>
          </c:dPt>
          <c:dPt>
            <c:idx val="1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4A-4ADC-8D43-1FA115F7703C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4A-4ADC-8D43-1FA115F7703C}"/>
              </c:ext>
            </c:extLst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4A-4ADC-8D43-1FA115F7703C}"/>
              </c:ext>
            </c:extLst>
          </c:dPt>
          <c:dPt>
            <c:idx val="4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C4A-4ADC-8D43-1FA115F7703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C4A-4ADC-8D43-1FA115F7703C}"/>
              </c:ext>
            </c:extLst>
          </c:dPt>
          <c:dLbls>
            <c:dLbl>
              <c:idx val="0"/>
              <c:layout>
                <c:manualLayout>
                  <c:x val="-0.232754340277778"/>
                  <c:y val="0.11984945980298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60859977949303"/>
                      <c:h val="0.176405733186328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C4A-4ADC-8D43-1FA115F7703C}"/>
                </c:ext>
              </c:extLst>
            </c:dLbl>
            <c:dLbl>
              <c:idx val="1"/>
              <c:layout>
                <c:manualLayout>
                  <c:x val="-7.5382330246913598E-2"/>
                  <c:y val="-0.1299650460756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058256172839"/>
                      <c:h val="0.20297690922571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4A-4ADC-8D43-1FA115F7703C}"/>
                </c:ext>
              </c:extLst>
            </c:dLbl>
            <c:dLbl>
              <c:idx val="2"/>
              <c:layout>
                <c:manualLayout>
                  <c:x val="0.156443962191358"/>
                  <c:y val="-0.177721374854358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4A-4ADC-8D43-1FA115F7703C}"/>
                </c:ext>
              </c:extLst>
            </c:dLbl>
            <c:dLbl>
              <c:idx val="3"/>
              <c:layout>
                <c:manualLayout>
                  <c:x val="4.4101433296582096E-3"/>
                  <c:y val="5.2011216348783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604189636163198"/>
                      <c:h val="0.277839029768467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1C4A-4ADC-8D43-1FA115F7703C}"/>
                </c:ext>
              </c:extLst>
            </c:dLbl>
            <c:dLbl>
              <c:idx val="4"/>
              <c:layout>
                <c:manualLayout>
                  <c:x val="-0.116854998388359"/>
                  <c:y val="5.75675837711892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4A-4ADC-8D43-1FA115F770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1808'!$G$95:$G$100</c:f>
              <c:strCache>
                <c:ptCount val="6"/>
                <c:pt idx="0">
                  <c:v> EDUCAÇÃO BÁSICA </c:v>
                </c:pt>
                <c:pt idx="1">
                  <c:v> ADMINISTRAÇÃO GERAL </c:v>
                </c:pt>
                <c:pt idx="2">
                  <c:v> ENSINO FUNDAMENTAL </c:v>
                </c:pt>
                <c:pt idx="3">
                  <c:v> TRANSFERÊNCIAS PARA A EDUCAÇÃO BÁSICA </c:v>
                </c:pt>
                <c:pt idx="4">
                  <c:v> ENSINO MÉDIO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1808'!$H$95:$H$100</c:f>
              <c:numCache>
                <c:formatCode>_(* #,##0.00_);_(* \(#,##0.00\);_(* "-"??_);_(@_)</c:formatCode>
                <c:ptCount val="6"/>
                <c:pt idx="0">
                  <c:v>16951.337349739999</c:v>
                </c:pt>
                <c:pt idx="1">
                  <c:v>7232.9796834599947</c:v>
                </c:pt>
                <c:pt idx="2">
                  <c:v>6740.2422601900034</c:v>
                </c:pt>
                <c:pt idx="3">
                  <c:v>5220.7943882099989</c:v>
                </c:pt>
                <c:pt idx="4">
                  <c:v>4874.8773941700001</c:v>
                </c:pt>
                <c:pt idx="5">
                  <c:v>2902.4306201999998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C4A-4ADC-8D43-1FA115F7703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Subfunção, Sudeste, 2016</a:t>
            </a:r>
          </a:p>
        </c:rich>
      </c:tx>
      <c:layout>
        <c:manualLayout>
          <c:xMode val="edge"/>
          <c:yMode val="edge"/>
          <c:x val="2.64938271604938E-2"/>
          <c:y val="0.8844666878508630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1CD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07-4F8C-9124-326E6DC18E91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C07-4F8C-9124-326E6DC18E91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07-4F8C-9124-326E6DC18E91}"/>
              </c:ext>
            </c:extLst>
          </c:dPt>
          <c:dPt>
            <c:idx val="3"/>
            <c:bubble3D val="0"/>
            <c:spPr>
              <a:solidFill>
                <a:srgbClr val="0091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C07-4F8C-9124-326E6DC18E91}"/>
              </c:ext>
            </c:extLst>
          </c:dPt>
          <c:dPt>
            <c:idx val="4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C07-4F8C-9124-326E6DC18E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C07-4F8C-9124-326E6DC18E91}"/>
              </c:ext>
            </c:extLst>
          </c:dPt>
          <c:dLbls>
            <c:dLbl>
              <c:idx val="0"/>
              <c:layout>
                <c:manualLayout>
                  <c:x val="-0.239124710648148"/>
                  <c:y val="0.154946245101154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24917309812603"/>
                      <c:h val="0.189636163175302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07-4F8C-9124-326E6DC18E91}"/>
                </c:ext>
              </c:extLst>
            </c:dLbl>
            <c:dLbl>
              <c:idx val="1"/>
              <c:layout>
                <c:manualLayout>
                  <c:x val="-0.162931616512346"/>
                  <c:y val="-0.147351975426331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28414351851803"/>
                      <c:h val="0.158765226141299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07-4F8C-9124-326E6DC18E91}"/>
                </c:ext>
              </c:extLst>
            </c:dLbl>
            <c:dLbl>
              <c:idx val="2"/>
              <c:layout>
                <c:manualLayout>
                  <c:x val="0.12753009259259299"/>
                  <c:y val="-0.1764815697489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83506944444399"/>
                      <c:h val="0.11387088232178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07-4F8C-9124-326E6DC18E91}"/>
                </c:ext>
              </c:extLst>
            </c:dLbl>
            <c:dLbl>
              <c:idx val="3"/>
              <c:layout>
                <c:manualLayout>
                  <c:x val="0.238474922839506"/>
                  <c:y val="-5.435335239911029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68094135802499"/>
                      <c:h val="0.216207499205593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C07-4F8C-9124-326E6DC18E91}"/>
                </c:ext>
              </c:extLst>
            </c:dLbl>
            <c:dLbl>
              <c:idx val="4"/>
              <c:layout>
                <c:manualLayout>
                  <c:x val="2.7103155510655602E-4"/>
                  <c:y val="2.04909035197143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867713062879298"/>
                      <c:h val="0.2550608130984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C07-4F8C-9124-326E6DC18E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'atualização tabs 1808'!$J$95:$J$100</c:f>
              <c:strCache>
                <c:ptCount val="6"/>
                <c:pt idx="0">
                  <c:v> EDUCAÇÃO BÁSICA </c:v>
                </c:pt>
                <c:pt idx="1">
                  <c:v> ENSINO FUNDAMENTAL </c:v>
                </c:pt>
                <c:pt idx="2">
                  <c:v> ENSINO MÉDIO </c:v>
                </c:pt>
                <c:pt idx="3">
                  <c:v> ADMINISTRAÇÃO GERAL </c:v>
                </c:pt>
                <c:pt idx="4">
                  <c:v> TRANSFERÊNCIAS PARA A EDUCAÇÃO BÁSICA </c:v>
                </c:pt>
                <c:pt idx="5">
                  <c:v>OUTROS</c:v>
                </c:pt>
              </c:strCache>
            </c:strRef>
          </c:cat>
          <c:val>
            <c:numRef>
              <c:f>'atualização tabs 1808'!$K$95:$K$100</c:f>
              <c:numCache>
                <c:formatCode>_(* #,##0.00_);_(* \(#,##0.00\);_(* "-"??_);_(@_)</c:formatCode>
                <c:ptCount val="6"/>
                <c:pt idx="0">
                  <c:v>15669.774874389999</c:v>
                </c:pt>
                <c:pt idx="1">
                  <c:v>6877.0690536700013</c:v>
                </c:pt>
                <c:pt idx="2">
                  <c:v>6409.893763730006</c:v>
                </c:pt>
                <c:pt idx="3">
                  <c:v>6280.169950099993</c:v>
                </c:pt>
                <c:pt idx="4">
                  <c:v>5527.8618132400006</c:v>
                </c:pt>
                <c:pt idx="5">
                  <c:v>2654.2669083499991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C07-4F8C-9124-326E6DC18E9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pt-BR"/>
              <a:t>Fontes Tesouro e Fundeb - 2015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'atualização tabs 1808'!$G$424</c:f>
              <c:strCache>
                <c:ptCount val="1"/>
                <c:pt idx="0">
                  <c:v>TESOURO</c:v>
                </c:pt>
              </c:strCache>
            </c:strRef>
          </c:tx>
          <c:spPr>
            <a:solidFill>
              <a:srgbClr val="00919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1800000"/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'atualização tabs 1808'!$F$425:$F$428</c:f>
              <c:strCache>
                <c:ptCount val="4"/>
                <c:pt idx="0">
                  <c:v>CO</c:v>
                </c:pt>
                <c:pt idx="1">
                  <c:v>N</c:v>
                </c:pt>
                <c:pt idx="2">
                  <c:v>NE</c:v>
                </c:pt>
                <c:pt idx="3">
                  <c:v>SE</c:v>
                </c:pt>
              </c:strCache>
            </c:strRef>
          </c:cat>
          <c:val>
            <c:numRef>
              <c:f>'atualização tabs 1808'!$G$425:$G$428</c:f>
              <c:numCache>
                <c:formatCode>_(* #,##0.00_);_(* \(#,##0.00\);_(* "-"??_);_(@_)</c:formatCode>
                <c:ptCount val="4"/>
                <c:pt idx="0">
                  <c:v>2869.36834434</c:v>
                </c:pt>
                <c:pt idx="1">
                  <c:v>1777.641021259999</c:v>
                </c:pt>
                <c:pt idx="2">
                  <c:v>1805.4678175100021</c:v>
                </c:pt>
                <c:pt idx="3">
                  <c:v>28611.72142915997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D3-4181-897A-0CA440FE3794}"/>
            </c:ext>
          </c:extLst>
        </c:ser>
        <c:ser>
          <c:idx val="1"/>
          <c:order val="1"/>
          <c:tx>
            <c:strRef>
              <c:f>'atualização tabs 1808'!$H$424</c:f>
              <c:strCache>
                <c:ptCount val="1"/>
                <c:pt idx="0">
                  <c:v>FUNDEB</c:v>
                </c:pt>
              </c:strCache>
            </c:strRef>
          </c:tx>
          <c:spPr>
            <a:solidFill>
              <a:srgbClr val="F1CD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1800000"/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'atualização tabs 1808'!$F$425:$F$428</c:f>
              <c:strCache>
                <c:ptCount val="4"/>
                <c:pt idx="0">
                  <c:v>CO</c:v>
                </c:pt>
                <c:pt idx="1">
                  <c:v>N</c:v>
                </c:pt>
                <c:pt idx="2">
                  <c:v>NE</c:v>
                </c:pt>
                <c:pt idx="3">
                  <c:v>SE</c:v>
                </c:pt>
              </c:strCache>
            </c:strRef>
          </c:cat>
          <c:val>
            <c:numRef>
              <c:f>'atualização tabs 1808'!$H$425:$H$428</c:f>
              <c:numCache>
                <c:formatCode>_(* #,##0.00_);_(* \(#,##0.00\);_(* "-"??_);_(@_)</c:formatCode>
                <c:ptCount val="4"/>
                <c:pt idx="0">
                  <c:v>2637.1017677200002</c:v>
                </c:pt>
                <c:pt idx="1">
                  <c:v>2390.4913173400009</c:v>
                </c:pt>
                <c:pt idx="2">
                  <c:v>7093.8549724000004</c:v>
                </c:pt>
                <c:pt idx="3">
                  <c:v>10700.3738252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D3-4181-897A-0CA440FE3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4692880"/>
        <c:axId val="-1625053680"/>
      </c:barChart>
      <c:catAx>
        <c:axId val="-16246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625053680"/>
        <c:crosses val="autoZero"/>
        <c:auto val="1"/>
        <c:lblAlgn val="ctr"/>
        <c:lblOffset val="100"/>
        <c:noMultiLvlLbl val="0"/>
      </c:catAx>
      <c:valAx>
        <c:axId val="-1625053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62469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 b="1">
          <a:latin typeface="Candara" charset="0"/>
          <a:ea typeface="Candara" charset="0"/>
          <a:cs typeface="Candara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705C7-4CD9-5442-9555-81A7725E6B66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5E6E3-8BAF-AC43-B299-C09052C4030D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2096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5E6E3-8BAF-AC43-B299-C09052C4030D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0887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072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52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251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9166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4822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9025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85818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181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9050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70704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6465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158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9568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33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20996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34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26899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35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25414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36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7796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37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98691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38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6016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41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8271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05101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2639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348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229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6981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323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9882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EBAC-6F78-418B-AB98-F10300D0F4C7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28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530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399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763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Gold">
  <p:cSld name="Blank - Gold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180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770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21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639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8196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492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718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344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670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FDC19-C5F2-44E2-924A-95D4F08EEA70}" type="datetimeFigureOut">
              <a:rPr lang="pt-BR" smtClean="0"/>
              <a:pPr/>
              <a:t>28/11/18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8479-6214-490E-B094-839671E136C0}" type="slidenum">
              <a:rPr lang="pt-BR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60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hyperlink" Target="https://pixabay.com/en/document-icon-symbol-paper-1287618/" TargetMode="External"/><Relationship Id="rId7" Type="http://schemas.openxmlformats.org/officeDocument/2006/relationships/hyperlink" Target="https://www.peoplematters.in/article/diversity/tips-to-handle-older-employees-in-your-team-16402?page=2" TargetMode="External"/><Relationship Id="rId12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png"/><Relationship Id="rId5" Type="http://schemas.openxmlformats.org/officeDocument/2006/relationships/hyperlink" Target="http://revistamagisterioelrecreo.blogspot.com/2011_02_01_archive.html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hyperlink" Target="https://pixabay.com/en/document-icon-symbol-paper-1287618/" TargetMode="External"/><Relationship Id="rId7" Type="http://schemas.openxmlformats.org/officeDocument/2006/relationships/hyperlink" Target="https://www.peoplematters.in/article/diversity/tips-to-handle-older-employees-in-your-team-16402?page=2" TargetMode="External"/><Relationship Id="rId12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png"/><Relationship Id="rId5" Type="http://schemas.openxmlformats.org/officeDocument/2006/relationships/hyperlink" Target="http://revistamagisterioelrecreo.blogspot.com/2011_02_01_archive.html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161692" y="621323"/>
            <a:ext cx="6131170" cy="14184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12841449" y="2678274"/>
            <a:ext cx="541176" cy="541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8" name="Imagem 15" descr="Fundo_papel-verde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532668" y="4961313"/>
            <a:ext cx="8324847" cy="36000"/>
          </a:xfrm>
          <a:prstGeom prst="line">
            <a:avLst/>
          </a:prstGeom>
          <a:ln w="174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"/>
          <p:cNvSpPr txBox="1"/>
          <p:nvPr/>
        </p:nvSpPr>
        <p:spPr>
          <a:xfrm>
            <a:off x="532668" y="2787776"/>
            <a:ext cx="10414732" cy="11079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0"/>
              </a:spcBef>
            </a:pPr>
            <a:r>
              <a:rPr lang="pt-BR" sz="3600" b="1" dirty="0">
                <a:solidFill>
                  <a:schemeClr val="bg1"/>
                </a:solidFill>
                <a:latin typeface="Candara" charset="0"/>
                <a:ea typeface="Candara" charset="0"/>
                <a:cs typeface="Candara" charset="0"/>
              </a:rPr>
              <a:t>Pesquisa Financiamento da </a:t>
            </a:r>
          </a:p>
          <a:p>
            <a:pPr>
              <a:spcBef>
                <a:spcPts val="0"/>
              </a:spcBef>
            </a:pPr>
            <a:r>
              <a:rPr lang="pt-BR" sz="3600" b="1" dirty="0">
                <a:solidFill>
                  <a:schemeClr val="bg1"/>
                </a:solidFill>
                <a:latin typeface="Candara" charset="0"/>
                <a:ea typeface="Candara" charset="0"/>
                <a:cs typeface="Candara" charset="0"/>
              </a:rPr>
              <a:t>Educação nos Estados Brasileiros</a:t>
            </a:r>
            <a:endParaRPr lang="pt-BR" sz="3200" b="1" dirty="0">
              <a:solidFill>
                <a:schemeClr val="bg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21" name="Retângulo 11"/>
          <p:cNvSpPr/>
          <p:nvPr/>
        </p:nvSpPr>
        <p:spPr>
          <a:xfrm>
            <a:off x="532668" y="1080011"/>
            <a:ext cx="10059132" cy="6591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Conselho Nacional de Secretários de Educação</a:t>
            </a:r>
          </a:p>
          <a:p>
            <a:r>
              <a:rPr lang="pt-BR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Grupo de Trabalho Financiamento da Educação</a:t>
            </a:r>
          </a:p>
        </p:txBody>
      </p:sp>
      <p:sp>
        <p:nvSpPr>
          <p:cNvPr id="22" name="CaixaDeTexto 1"/>
          <p:cNvSpPr txBox="1"/>
          <p:nvPr/>
        </p:nvSpPr>
        <p:spPr>
          <a:xfrm>
            <a:off x="532668" y="5438226"/>
            <a:ext cx="8462048" cy="11079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>
                <a:latin typeface="Candara" charset="0"/>
                <a:ea typeface="Candara" charset="0"/>
                <a:cs typeface="Candara" charset="0"/>
              </a:rPr>
              <a:t>São Paulo, 29 e 30 de novembro de 2019</a:t>
            </a:r>
          </a:p>
          <a:p>
            <a:pPr>
              <a:spcBef>
                <a:spcPts val="0"/>
              </a:spcBef>
            </a:pPr>
            <a:r>
              <a:rPr lang="pt-BR" sz="2400" b="1" dirty="0">
                <a:solidFill>
                  <a:schemeClr val="bg1"/>
                </a:solidFill>
                <a:latin typeface="Candara" charset="0"/>
                <a:ea typeface="Candara" charset="0"/>
                <a:cs typeface="Candara" charset="0"/>
              </a:rPr>
              <a:t>CONSED | Instituto Unibanco</a:t>
            </a:r>
            <a:endParaRPr lang="en-US" sz="2400" b="1" dirty="0">
              <a:solidFill>
                <a:schemeClr val="bg1"/>
              </a:solidFill>
              <a:latin typeface="Candara" charset="0"/>
              <a:ea typeface="Candara" charset="0"/>
              <a:cs typeface="Candara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chemeClr val="bg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7033663"/>
      </p:ext>
    </p:extLst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0" y="5878018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0" y="4909863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4000" dirty="0">
                <a:latin typeface="Candara" charset="0"/>
                <a:ea typeface="Candara" charset="0"/>
                <a:cs typeface="Candara" charset="0"/>
              </a:rPr>
              <a:t>Resultados e análises</a:t>
            </a:r>
          </a:p>
        </p:txBody>
      </p:sp>
    </p:spTree>
    <p:extLst>
      <p:ext uri="{BB962C8B-B14F-4D97-AF65-F5344CB8AC3E}">
        <p14:creationId xmlns:p14="http://schemas.microsoft.com/office/powerpoint/2010/main" val="1092123987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A. Resultados e Análises 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30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1. Função Educação das Secretarias Estaduais de Educação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2540636"/>
            <a:ext cx="9930233" cy="3197556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Para a grande maioria dos estados brasileiros, a </a:t>
            </a:r>
            <a:r>
              <a:rPr lang="en-US" sz="4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execução orçamentária das Secretarias Estaduais </a:t>
            </a:r>
            <a:r>
              <a:rPr lang="en-US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 </a:t>
            </a:r>
            <a:r>
              <a:rPr lang="en-US" sz="40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Educação</a:t>
            </a:r>
            <a:r>
              <a:rPr lang="en-US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corresponde</a:t>
            </a:r>
            <a:r>
              <a:rPr lang="en-US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a </a:t>
            </a:r>
            <a:r>
              <a:rPr lang="en-US" sz="40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mais</a:t>
            </a:r>
            <a:r>
              <a:rPr lang="en-US" sz="4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50% das despesas </a:t>
            </a:r>
            <a:r>
              <a:rPr lang="en-US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realizadas na </a:t>
            </a:r>
            <a:r>
              <a:rPr lang="en-US" sz="4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função educação</a:t>
            </a:r>
          </a:p>
        </p:txBody>
      </p:sp>
    </p:spTree>
    <p:extLst>
      <p:ext uri="{BB962C8B-B14F-4D97-AF65-F5344CB8AC3E}">
        <p14:creationId xmlns:p14="http://schemas.microsoft.com/office/powerpoint/2010/main" val="79991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A. Resultados e Análises 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30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2. Análise por </a:t>
            </a:r>
            <a:r>
              <a:rPr lang="pt-BR" sz="3000" b="1" dirty="0" err="1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subfunções</a:t>
            </a:r>
            <a:r>
              <a:rPr lang="pt-BR" sz="30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orçamentárias (educação)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9" y="1902461"/>
            <a:ext cx="9930233" cy="1368755"/>
          </a:xfrm>
          <a:prstGeom prst="round2DiagRect">
            <a:avLst/>
          </a:prstGeom>
          <a:solidFill>
            <a:srgbClr val="C8F5F8">
              <a:alpha val="41176"/>
            </a:srgbClr>
          </a:solidFill>
          <a:ln>
            <a:solidFill>
              <a:srgbClr val="C8F5F8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Dificuldade</a:t>
            </a:r>
            <a:r>
              <a:rPr lang="en-US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analítica</a:t>
            </a:r>
            <a:r>
              <a:rPr lang="en-US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: Despesas </a:t>
            </a:r>
            <a:r>
              <a:rPr lang="en-US" sz="32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classificadas</a:t>
            </a:r>
            <a:r>
              <a:rPr lang="en-US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nas</a:t>
            </a:r>
            <a:r>
              <a:rPr lang="en-US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subfunções</a:t>
            </a:r>
            <a:r>
              <a:rPr lang="en-US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”educação </a:t>
            </a:r>
            <a:r>
              <a:rPr lang="en-US" sz="32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básica</a:t>
            </a:r>
            <a:r>
              <a:rPr lang="en-US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” </a:t>
            </a:r>
            <a:r>
              <a:rPr lang="en-US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 </a:t>
            </a:r>
            <a:r>
              <a:rPr lang="en-US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”</a:t>
            </a:r>
            <a:r>
              <a:rPr lang="en-US" sz="32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administração</a:t>
            </a:r>
            <a:r>
              <a:rPr lang="en-US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geral</a:t>
            </a:r>
            <a:r>
              <a:rPr lang="en-US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”</a:t>
            </a:r>
            <a:endParaRPr lang="en-US" sz="32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304069" y="3604685"/>
            <a:ext cx="9930233" cy="1368755"/>
          </a:xfrm>
          <a:prstGeom prst="round2DiagRect">
            <a:avLst/>
          </a:prstGeom>
          <a:solidFill>
            <a:schemeClr val="bg2">
              <a:lumMod val="75000"/>
              <a:alpha val="41176"/>
            </a:schemeClr>
          </a:solidFill>
          <a:ln>
            <a:solidFill>
              <a:schemeClr val="bg2">
                <a:lumMod val="75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na </a:t>
            </a:r>
            <a:r>
              <a:rPr lang="en-US" sz="36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etapa</a:t>
            </a:r>
            <a:r>
              <a:rPr lang="en-US" sz="3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</a:t>
            </a:r>
            <a:r>
              <a:rPr lang="en-US" sz="3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ensino</a:t>
            </a:r>
            <a:r>
              <a:rPr lang="en-US" sz="3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fundamental</a:t>
            </a:r>
            <a:endParaRPr lang="en-US" sz="36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304068" y="5306909"/>
            <a:ext cx="9930233" cy="1368755"/>
          </a:xfrm>
          <a:prstGeom prst="round2DiagRect">
            <a:avLst/>
          </a:prstGeom>
          <a:solidFill>
            <a:srgbClr val="C8F5F8">
              <a:alpha val="41176"/>
            </a:srgbClr>
          </a:solidFill>
          <a:ln>
            <a:solidFill>
              <a:srgbClr val="C8F5F8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Na </a:t>
            </a:r>
            <a:r>
              <a:rPr lang="en-US" sz="36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maior</a:t>
            </a:r>
            <a:r>
              <a:rPr lang="en-US" sz="3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parte dos estados, </a:t>
            </a:r>
            <a:r>
              <a:rPr lang="en-US" sz="3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não</a:t>
            </a:r>
            <a:r>
              <a:rPr lang="en-US" sz="3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utilização</a:t>
            </a:r>
            <a:r>
              <a:rPr lang="en-US" sz="3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da subfunção</a:t>
            </a:r>
            <a:r>
              <a:rPr lang="en-US" sz="3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previdência</a:t>
            </a:r>
            <a:r>
              <a:rPr lang="en-US" sz="3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do regime </a:t>
            </a:r>
            <a:r>
              <a:rPr lang="en-US" sz="3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estatutário</a:t>
            </a:r>
            <a:endParaRPr lang="en-US" sz="36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08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944140" y="593140"/>
            <a:ext cx="4731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err="1">
                <a:latin typeface="Candara" charset="0"/>
                <a:ea typeface="Candara" charset="0"/>
                <a:cs typeface="Candara" charset="0"/>
              </a:rPr>
              <a:t>Subfunções</a:t>
            </a:r>
            <a:endParaRPr lang="pt-BR" sz="2400" b="1"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400" b="1">
                <a:latin typeface="Candara" charset="0"/>
                <a:ea typeface="Candara" charset="0"/>
                <a:cs typeface="Candara" charset="0"/>
              </a:rPr>
              <a:t>Região Centro-Oeste, 2015-2016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047776" y="1552309"/>
            <a:ext cx="427196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7739FDC3-D9C6-49F4-AE10-96A3F8A48D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5066974"/>
              </p:ext>
            </p:extLst>
          </p:nvPr>
        </p:nvGraphicFramePr>
        <p:xfrm>
          <a:off x="1266086" y="1424137"/>
          <a:ext cx="5203480" cy="3780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3C00D62-8FE8-4052-A67D-A483C8C1A2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3188122"/>
              </p:ext>
            </p:extLst>
          </p:nvPr>
        </p:nvGraphicFramePr>
        <p:xfrm>
          <a:off x="6469566" y="2161415"/>
          <a:ext cx="52056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1" name="Straight Connector 9"/>
          <p:cNvCxnSpPr/>
          <p:nvPr/>
        </p:nvCxnSpPr>
        <p:spPr>
          <a:xfrm>
            <a:off x="224735" y="6729750"/>
            <a:ext cx="181173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/>
          <p:cNvSpPr txBox="1"/>
          <p:nvPr/>
        </p:nvSpPr>
        <p:spPr>
          <a:xfrm>
            <a:off x="202405" y="5245317"/>
            <a:ext cx="1669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Elaboração: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Equipe de Pesquisa Financiamento da Educação nos Estados Brasileiros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Fonte: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QDD dos Estados</a:t>
            </a:r>
          </a:p>
        </p:txBody>
      </p:sp>
    </p:spTree>
    <p:extLst>
      <p:ext uri="{BB962C8B-B14F-4D97-AF65-F5344CB8AC3E}">
        <p14:creationId xmlns:p14="http://schemas.microsoft.com/office/powerpoint/2010/main" val="187886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944140" y="593140"/>
            <a:ext cx="4731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err="1">
                <a:latin typeface="Candara" charset="0"/>
                <a:ea typeface="Candara" charset="0"/>
                <a:cs typeface="Candara" charset="0"/>
              </a:rPr>
              <a:t>Subfunções</a:t>
            </a:r>
            <a:endParaRPr lang="pt-BR" sz="2400" b="1"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400" b="1">
                <a:latin typeface="Candara" charset="0"/>
                <a:ea typeface="Candara" charset="0"/>
                <a:cs typeface="Candara" charset="0"/>
              </a:rPr>
              <a:t>Região Norte, 2015-2016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047776" y="1552309"/>
            <a:ext cx="427196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BFE0D23-39A1-414A-95AF-29E9D2A950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3334392"/>
              </p:ext>
            </p:extLst>
          </p:nvPr>
        </p:nvGraphicFramePr>
        <p:xfrm>
          <a:off x="915739" y="1424137"/>
          <a:ext cx="52020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EA876682-A458-4368-A411-625A05F83E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556134"/>
              </p:ext>
            </p:extLst>
          </p:nvPr>
        </p:nvGraphicFramePr>
        <p:xfrm>
          <a:off x="6117739" y="2170193"/>
          <a:ext cx="52020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1" name="Straight Connector 9"/>
          <p:cNvCxnSpPr/>
          <p:nvPr/>
        </p:nvCxnSpPr>
        <p:spPr>
          <a:xfrm>
            <a:off x="10027722" y="6548378"/>
            <a:ext cx="181173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/>
          <p:cNvSpPr txBox="1"/>
          <p:nvPr/>
        </p:nvSpPr>
        <p:spPr>
          <a:xfrm>
            <a:off x="10005392" y="5063945"/>
            <a:ext cx="1669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Elaboração: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Equipe de Pesquisa Financiamento da Educação nos Estados Brasileiros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Fonte: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QDD dos Estados</a:t>
            </a:r>
          </a:p>
        </p:txBody>
      </p:sp>
    </p:spTree>
    <p:extLst>
      <p:ext uri="{BB962C8B-B14F-4D97-AF65-F5344CB8AC3E}">
        <p14:creationId xmlns:p14="http://schemas.microsoft.com/office/powerpoint/2010/main" val="149207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944140" y="593140"/>
            <a:ext cx="4731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err="1">
                <a:latin typeface="Candara" charset="0"/>
                <a:ea typeface="Candara" charset="0"/>
                <a:cs typeface="Candara" charset="0"/>
              </a:rPr>
              <a:t>Subfunções</a:t>
            </a:r>
            <a:endParaRPr lang="pt-BR" sz="2400" b="1"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400" b="1">
                <a:latin typeface="Candara" charset="0"/>
                <a:ea typeface="Candara" charset="0"/>
                <a:cs typeface="Candara" charset="0"/>
              </a:rPr>
              <a:t>Região Nordeste, 2015-2016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047776" y="1552309"/>
            <a:ext cx="427196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2336E5A7-27DB-4024-8A37-0468066B26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8424803"/>
              </p:ext>
            </p:extLst>
          </p:nvPr>
        </p:nvGraphicFramePr>
        <p:xfrm>
          <a:off x="1307166" y="1424137"/>
          <a:ext cx="51840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D34142DE-91E5-4F23-809D-DDFE1B0B4D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7874422"/>
              </p:ext>
            </p:extLst>
          </p:nvPr>
        </p:nvGraphicFramePr>
        <p:xfrm>
          <a:off x="6491166" y="2009015"/>
          <a:ext cx="51840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2" name="Straight Connector 9"/>
          <p:cNvCxnSpPr/>
          <p:nvPr/>
        </p:nvCxnSpPr>
        <p:spPr>
          <a:xfrm>
            <a:off x="10027722" y="6577350"/>
            <a:ext cx="181173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2"/>
          <p:cNvSpPr txBox="1"/>
          <p:nvPr/>
        </p:nvSpPr>
        <p:spPr>
          <a:xfrm>
            <a:off x="10005392" y="5092917"/>
            <a:ext cx="1669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Elaboração: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Equipe de Pesquisa Financiamento da Educação nos Estados Brasileiros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Fonte: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QDD dos Estados</a:t>
            </a:r>
          </a:p>
        </p:txBody>
      </p:sp>
    </p:spTree>
    <p:extLst>
      <p:ext uri="{BB962C8B-B14F-4D97-AF65-F5344CB8AC3E}">
        <p14:creationId xmlns:p14="http://schemas.microsoft.com/office/powerpoint/2010/main" val="136722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944140" y="593140"/>
            <a:ext cx="4731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err="1">
                <a:latin typeface="Candara" charset="0"/>
                <a:ea typeface="Candara" charset="0"/>
                <a:cs typeface="Candara" charset="0"/>
              </a:rPr>
              <a:t>Subfunções</a:t>
            </a:r>
            <a:endParaRPr lang="pt-BR" sz="2400" b="1"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400" b="1">
                <a:latin typeface="Candara" charset="0"/>
                <a:ea typeface="Candara" charset="0"/>
                <a:cs typeface="Candara" charset="0"/>
              </a:rPr>
              <a:t>Região Sudeste, 2015-2016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047776" y="1552309"/>
            <a:ext cx="427196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4FB4CB3A-69D3-4DE1-8B68-42E1CA165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2155425"/>
              </p:ext>
            </p:extLst>
          </p:nvPr>
        </p:nvGraphicFramePr>
        <p:xfrm>
          <a:off x="1533653" y="1424137"/>
          <a:ext cx="51840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1700A0C2-6260-4A57-88EC-A91ED84001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4783887"/>
              </p:ext>
            </p:extLst>
          </p:nvPr>
        </p:nvGraphicFramePr>
        <p:xfrm>
          <a:off x="6591757" y="2427412"/>
          <a:ext cx="5184000" cy="37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1" name="Straight Connector 9"/>
          <p:cNvCxnSpPr/>
          <p:nvPr/>
        </p:nvCxnSpPr>
        <p:spPr>
          <a:xfrm>
            <a:off x="622300" y="6494110"/>
            <a:ext cx="181173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/>
          <p:cNvSpPr txBox="1"/>
          <p:nvPr/>
        </p:nvSpPr>
        <p:spPr>
          <a:xfrm>
            <a:off x="599970" y="5009677"/>
            <a:ext cx="1669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Elaboração: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Equipe de Pesquisa Financiamento da Educação nos Estados Brasileiros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Fonte: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QDD dos Estados</a:t>
            </a:r>
          </a:p>
        </p:txBody>
      </p:sp>
    </p:spTree>
    <p:extLst>
      <p:ext uri="{BB962C8B-B14F-4D97-AF65-F5344CB8AC3E}">
        <p14:creationId xmlns:p14="http://schemas.microsoft.com/office/powerpoint/2010/main" val="194907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A. Resultados e análises 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6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3. Análise por categoria econômica, grupo e elementos de despesa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9" y="1902461"/>
            <a:ext cx="9930233" cy="1368755"/>
          </a:xfrm>
          <a:prstGeom prst="round2DiagRect">
            <a:avLst/>
          </a:prstGeom>
          <a:solidFill>
            <a:srgbClr val="C8F5F8">
              <a:alpha val="41176"/>
            </a:srgbClr>
          </a:solidFill>
          <a:ln>
            <a:solidFill>
              <a:srgbClr val="C8F5F8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de </a:t>
            </a:r>
            <a:r>
              <a:rPr lang="en-US" sz="30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pessoal</a:t>
            </a:r>
            <a:r>
              <a:rPr lang="en-US" sz="3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 </a:t>
            </a:r>
            <a:r>
              <a:rPr lang="en-US" sz="30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encargos</a:t>
            </a:r>
            <a:r>
              <a:rPr lang="en-US" sz="3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compõem</a:t>
            </a:r>
            <a:r>
              <a:rPr lang="en-US" sz="3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a </a:t>
            </a:r>
            <a:r>
              <a:rPr lang="en-US" sz="30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maior</a:t>
            </a:r>
            <a:r>
              <a:rPr lang="en-US" sz="3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parte dos </a:t>
            </a:r>
            <a:r>
              <a:rPr lang="en-US" sz="30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gastos</a:t>
            </a:r>
            <a:endParaRPr lang="en-US" sz="30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304069" y="3604685"/>
            <a:ext cx="9930233" cy="1368755"/>
          </a:xfrm>
          <a:prstGeom prst="round2DiagRect">
            <a:avLst/>
          </a:prstGeom>
          <a:solidFill>
            <a:schemeClr val="bg2">
              <a:lumMod val="75000"/>
              <a:alpha val="41176"/>
            </a:schemeClr>
          </a:solidFill>
          <a:ln>
            <a:solidFill>
              <a:schemeClr val="bg2">
                <a:lumMod val="75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Considerável</a:t>
            </a:r>
            <a:r>
              <a:rPr lang="en-US" sz="2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participação</a:t>
            </a:r>
            <a:r>
              <a:rPr lang="en-US" sz="2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despesas </a:t>
            </a:r>
            <a:r>
              <a:rPr lang="en-US" sz="26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relacionadas</a:t>
            </a:r>
            <a:r>
              <a:rPr lang="en-US" sz="2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a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contratos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com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terceiros</a:t>
            </a:r>
            <a:r>
              <a:rPr lang="en-US" sz="2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e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contribuições</a:t>
            </a:r>
            <a:r>
              <a:rPr lang="en-US" sz="26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convênios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e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transferências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a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entidades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sem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fins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lucrativos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e a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municípios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em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algumas</a:t>
            </a:r>
            <a:r>
              <a:rPr lang="en-US" sz="26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regiões</a:t>
            </a:r>
            <a:endParaRPr lang="en-US" sz="26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304068" y="5306909"/>
            <a:ext cx="9930233" cy="1368755"/>
          </a:xfrm>
          <a:prstGeom prst="round2DiagRect">
            <a:avLst/>
          </a:prstGeom>
          <a:solidFill>
            <a:srgbClr val="C8F5F8">
              <a:alpha val="41176"/>
            </a:srgbClr>
          </a:solidFill>
          <a:ln>
            <a:solidFill>
              <a:srgbClr val="C8F5F8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de capital </a:t>
            </a:r>
            <a:r>
              <a:rPr lang="en-US" sz="28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não</a:t>
            </a:r>
            <a:r>
              <a:rPr lang="en-US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têm</a:t>
            </a:r>
            <a:r>
              <a:rPr lang="en-US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grande </a:t>
            </a:r>
            <a:r>
              <a:rPr lang="en-US" sz="28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participação</a:t>
            </a:r>
            <a:r>
              <a:rPr lang="en-US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nas</a:t>
            </a:r>
            <a:r>
              <a:rPr lang="en-US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despesas realizadas</a:t>
            </a:r>
          </a:p>
        </p:txBody>
      </p:sp>
    </p:spTree>
    <p:extLst>
      <p:ext uri="{BB962C8B-B14F-4D97-AF65-F5344CB8AC3E}">
        <p14:creationId xmlns:p14="http://schemas.microsoft.com/office/powerpoint/2010/main" val="8942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A. Resultados e análises 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30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4. Análise das fontes de despesa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70" y="1902461"/>
            <a:ext cx="8324846" cy="1368755"/>
          </a:xfrm>
          <a:prstGeom prst="round2DiagRect">
            <a:avLst/>
          </a:prstGeom>
          <a:solidFill>
            <a:srgbClr val="C8F5F8">
              <a:alpha val="41176"/>
            </a:srgbClr>
          </a:solidFill>
          <a:ln>
            <a:solidFill>
              <a:srgbClr val="C8F5F8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Recursos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do </a:t>
            </a:r>
            <a:r>
              <a:rPr lang="en-US" sz="24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Tesouro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Estadual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têm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centralidade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nas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despesas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executadas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pelas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Secretarias Estaduais de Educação, se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considerado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o valor total para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cada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um dos 2 anos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analisados</a:t>
            </a:r>
            <a:endParaRPr lang="en-US" sz="24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8865705" y="2066646"/>
            <a:ext cx="3048000" cy="2409139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Estados do Norte e,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sobretudo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Nordeste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têm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como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como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principal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fonte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</a:t>
            </a:r>
            <a:r>
              <a:rPr lang="en-US" sz="2400" i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financiamento</a:t>
            </a:r>
            <a:r>
              <a:rPr lang="en-US" sz="2400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o </a:t>
            </a:r>
            <a:r>
              <a:rPr lang="en-US" sz="2400" b="1" i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FUNDEB</a:t>
            </a:r>
          </a:p>
        </p:txBody>
      </p:sp>
      <p:sp>
        <p:nvSpPr>
          <p:cNvPr id="7" name="Round Diagonal Corner Rectangle 6"/>
          <p:cNvSpPr/>
          <p:nvPr/>
        </p:nvSpPr>
        <p:spPr>
          <a:xfrm>
            <a:off x="304068" y="3470092"/>
            <a:ext cx="8324848" cy="1368755"/>
          </a:xfrm>
          <a:prstGeom prst="round2DiagRect">
            <a:avLst/>
          </a:prstGeom>
          <a:solidFill>
            <a:schemeClr val="bg2">
              <a:lumMod val="75000"/>
              <a:alpha val="41176"/>
            </a:schemeClr>
          </a:solidFill>
          <a:ln>
            <a:solidFill>
              <a:schemeClr val="bg2">
                <a:lumMod val="75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Destacada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participação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da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fonte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do Fundo de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Manutenção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Desenvolvimento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da </a:t>
            </a:r>
            <a:r>
              <a:rPr lang="en-US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Educação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Básica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e de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Valorização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dos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Profissionais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da </a:t>
            </a:r>
            <a:r>
              <a:rPr lang="en-US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Educação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(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FUNDEB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) 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304068" y="5037723"/>
            <a:ext cx="8324848" cy="1368755"/>
          </a:xfrm>
          <a:prstGeom prst="round2DiagRect">
            <a:avLst/>
          </a:prstGeom>
          <a:solidFill>
            <a:srgbClr val="C8F5F8">
              <a:alpha val="41176"/>
            </a:srgbClr>
          </a:solidFill>
          <a:ln>
            <a:solidFill>
              <a:srgbClr val="C8F5F8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Demais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fontes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com </a:t>
            </a:r>
            <a:r>
              <a:rPr lang="en-US" sz="24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menor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participação</a:t>
            </a:r>
            <a:r>
              <a:rPr lang="en-US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advêm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recursos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como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Programas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FNDE,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Salário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Educação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transferências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voluntárias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operações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crédito</a:t>
            </a:r>
            <a:r>
              <a: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8784910" y="4838847"/>
            <a:ext cx="3209589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62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A. Resultados e análises 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30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4. Análise das fontes de despesa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0256631" y="6084552"/>
            <a:ext cx="181173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234301" y="4600119"/>
            <a:ext cx="1669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Elaboração: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Equipe de Pesquisa Financiamento da Educação nos Estados Brasileiros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Fonte: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QDD dos Estados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7C404E13-3659-4400-BDE4-21735ADFF3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3922109"/>
              </p:ext>
            </p:extLst>
          </p:nvPr>
        </p:nvGraphicFramePr>
        <p:xfrm>
          <a:off x="304068" y="2029500"/>
          <a:ext cx="9500400" cy="419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957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304068" y="1332523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304068" y="364368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Sumário</a:t>
            </a:r>
          </a:p>
        </p:txBody>
      </p:sp>
      <p:sp>
        <p:nvSpPr>
          <p:cNvPr id="24" name="Espaço Reservado para Conteúdo 2"/>
          <p:cNvSpPr>
            <a:spLocks noGrp="1"/>
          </p:cNvSpPr>
          <p:nvPr>
            <p:ph idx="1"/>
          </p:nvPr>
        </p:nvSpPr>
        <p:spPr>
          <a:xfrm>
            <a:off x="1291355" y="1848212"/>
            <a:ext cx="4917288" cy="626381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pt-BR" sz="3200" dirty="0">
                <a:latin typeface="Candara" charset="0"/>
                <a:ea typeface="Candara" charset="0"/>
                <a:cs typeface="Candara" charset="0"/>
              </a:rPr>
              <a:t>Apresentação do estudo</a:t>
            </a:r>
            <a:endParaRPr lang="pt-BR" sz="3200" b="1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25" name="Elipse 28"/>
          <p:cNvSpPr/>
          <p:nvPr/>
        </p:nvSpPr>
        <p:spPr>
          <a:xfrm>
            <a:off x="304068" y="1765136"/>
            <a:ext cx="803612" cy="792534"/>
          </a:xfrm>
          <a:prstGeom prst="ellipse">
            <a:avLst/>
          </a:prstGeom>
          <a:solidFill>
            <a:srgbClr val="18B6C2"/>
          </a:solidFill>
          <a:ln>
            <a:solidFill>
              <a:srgbClr val="18B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</a:t>
            </a:r>
          </a:p>
        </p:txBody>
      </p: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1947337" y="3073358"/>
            <a:ext cx="8286964" cy="62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None/>
            </a:pPr>
            <a:r>
              <a:rPr lang="pt-BR" sz="3200" dirty="0">
                <a:latin typeface="Candara" charset="0"/>
                <a:ea typeface="Candara" charset="0"/>
                <a:cs typeface="Candara" charset="0"/>
              </a:rPr>
              <a:t>Metodologia e linha do tempo</a:t>
            </a:r>
            <a:endParaRPr lang="pt-BR" sz="3200" b="1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29" name="Elipse 28"/>
          <p:cNvSpPr/>
          <p:nvPr/>
        </p:nvSpPr>
        <p:spPr>
          <a:xfrm>
            <a:off x="960050" y="2990282"/>
            <a:ext cx="803612" cy="792534"/>
          </a:xfrm>
          <a:prstGeom prst="ellipse">
            <a:avLst/>
          </a:prstGeom>
          <a:solidFill>
            <a:srgbClr val="18B6C2"/>
          </a:solidFill>
          <a:ln>
            <a:solidFill>
              <a:srgbClr val="18B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</a:t>
            </a:r>
          </a:p>
        </p:txBody>
      </p:sp>
      <p:sp>
        <p:nvSpPr>
          <p:cNvPr id="30" name="Espaço Reservado para Conteúdo 2"/>
          <p:cNvSpPr txBox="1">
            <a:spLocks/>
          </p:cNvSpPr>
          <p:nvPr/>
        </p:nvSpPr>
        <p:spPr>
          <a:xfrm>
            <a:off x="2750948" y="4381581"/>
            <a:ext cx="6366547" cy="62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None/>
            </a:pPr>
            <a:r>
              <a:rPr lang="pt-BR" sz="3200" dirty="0">
                <a:latin typeface="Candara" charset="0"/>
                <a:ea typeface="Candara" charset="0"/>
                <a:cs typeface="Candara" charset="0"/>
              </a:rPr>
              <a:t>Resultados e análises do estudo</a:t>
            </a:r>
            <a:endParaRPr lang="pt-BR" sz="3200" b="1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1" name="Elipse 28"/>
          <p:cNvSpPr/>
          <p:nvPr/>
        </p:nvSpPr>
        <p:spPr>
          <a:xfrm>
            <a:off x="1763662" y="4298505"/>
            <a:ext cx="803612" cy="792534"/>
          </a:xfrm>
          <a:prstGeom prst="ellipse">
            <a:avLst/>
          </a:prstGeom>
          <a:solidFill>
            <a:srgbClr val="18B6C2"/>
          </a:solidFill>
          <a:ln>
            <a:solidFill>
              <a:srgbClr val="18B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</a:t>
            </a:r>
          </a:p>
        </p:txBody>
      </p:sp>
      <p:sp>
        <p:nvSpPr>
          <p:cNvPr id="32" name="Espaço Reservado para Conteúdo 2"/>
          <p:cNvSpPr txBox="1">
            <a:spLocks/>
          </p:cNvSpPr>
          <p:nvPr/>
        </p:nvSpPr>
        <p:spPr>
          <a:xfrm>
            <a:off x="3554560" y="5689804"/>
            <a:ext cx="7971915" cy="626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pt-BR" sz="3200" dirty="0">
                <a:latin typeface="Candara" charset="0"/>
                <a:ea typeface="Candara" charset="0"/>
                <a:cs typeface="Candara" charset="0"/>
              </a:rPr>
              <a:t>Diretrizes para a parametrização nacional do financiamento da educação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None/>
            </a:pPr>
            <a:endParaRPr lang="pt-BR" sz="3200" b="1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3" name="Elipse 28"/>
          <p:cNvSpPr/>
          <p:nvPr/>
        </p:nvSpPr>
        <p:spPr>
          <a:xfrm>
            <a:off x="2567274" y="5606728"/>
            <a:ext cx="803612" cy="792534"/>
          </a:xfrm>
          <a:prstGeom prst="ellipse">
            <a:avLst/>
          </a:prstGeom>
          <a:solidFill>
            <a:srgbClr val="18B6C2"/>
          </a:solidFill>
          <a:ln>
            <a:solidFill>
              <a:srgbClr val="18B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36759060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1" grpId="0" animBg="1"/>
      <p:bldP spid="3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A. Resultados e análises 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30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4. Análise das fontes de despesa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0256631" y="6084552"/>
            <a:ext cx="181173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234301" y="4600119"/>
            <a:ext cx="1669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Elaboração: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Equipe de Pesquisa Financiamento da Educação nos Estados Brasileiros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Fonte: </a:t>
            </a:r>
          </a:p>
          <a:p>
            <a:pPr algn="r"/>
            <a:r>
              <a:rPr lang="pt-BR" sz="1200">
                <a:latin typeface="Candara" charset="0"/>
                <a:ea typeface="Candara" charset="0"/>
                <a:cs typeface="Candara" charset="0"/>
              </a:rPr>
              <a:t>QDD dos Estados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4A89BBDA-5260-4FE7-8EEB-0DF248E79D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291551"/>
              </p:ext>
            </p:extLst>
          </p:nvPr>
        </p:nvGraphicFramePr>
        <p:xfrm>
          <a:off x="397566" y="2042752"/>
          <a:ext cx="9501808" cy="420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391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Aspectos Gerais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Setoriais Analisadas: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3547229" y="1902461"/>
            <a:ext cx="6687072" cy="1847810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Alimentação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Limpeza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Segurança/Vigilância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Transporte Escolar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3949148"/>
            <a:ext cx="6687072" cy="2311200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3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Há profundas diferenças entre os estados considerando as despesas setoriais analisadas</a:t>
            </a:r>
          </a:p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3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O padrão de gastos não se relaciona ao porte orçamentário ou população beneficiária</a:t>
            </a:r>
          </a:p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3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O atual banco de dados não permite fazer comparações robustas entre os estados</a:t>
            </a:r>
          </a:p>
        </p:txBody>
      </p:sp>
      <p:sp>
        <p:nvSpPr>
          <p:cNvPr id="7" name="Round Diagonal Corner Rectangle 8"/>
          <p:cNvSpPr/>
          <p:nvPr/>
        </p:nvSpPr>
        <p:spPr>
          <a:xfrm>
            <a:off x="304068" y="4356142"/>
            <a:ext cx="2942714" cy="887802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Destaques</a:t>
            </a:r>
          </a:p>
        </p:txBody>
      </p:sp>
    </p:spTree>
    <p:extLst>
      <p:ext uri="{BB962C8B-B14F-4D97-AF65-F5344CB8AC3E}">
        <p14:creationId xmlns:p14="http://schemas.microsoft.com/office/powerpoint/2010/main" val="194343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Setoriais Analisadas: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3547229" y="1902461"/>
            <a:ext cx="6687072" cy="1847810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Alimentação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Limpeza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Segurança/Vigilância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Transporte Escolar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3949148"/>
            <a:ext cx="6687072" cy="231120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1.1. Nos estados, há múltiplas formas de contratação dos bens e serviços (centralizadas, mistas e descentralizadas)</a:t>
            </a:r>
          </a:p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1.2. Em alguns estados, a oferta de bens e serviços é absorvida por servidores/as de carreira</a:t>
            </a:r>
          </a:p>
        </p:txBody>
      </p:sp>
      <p:sp>
        <p:nvSpPr>
          <p:cNvPr id="7" name="Round Diagonal Corner Rectangle 8"/>
          <p:cNvSpPr/>
          <p:nvPr/>
        </p:nvSpPr>
        <p:spPr>
          <a:xfrm>
            <a:off x="304068" y="4356142"/>
            <a:ext cx="2942714" cy="887802"/>
          </a:xfrm>
          <a:prstGeom prst="round2DiagRect">
            <a:avLst/>
          </a:prstGeom>
          <a:solidFill>
            <a:schemeClr val="accent3">
              <a:lumMod val="40000"/>
              <a:lumOff val="60000"/>
              <a:alpha val="41176"/>
            </a:schemeClr>
          </a:solidFill>
          <a:ln>
            <a:solidFill>
              <a:srgbClr val="F1ECF4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Hipóteses 1/4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Hipóteses</a:t>
            </a:r>
          </a:p>
        </p:txBody>
      </p:sp>
    </p:spTree>
    <p:extLst>
      <p:ext uri="{BB962C8B-B14F-4D97-AF65-F5344CB8AC3E}">
        <p14:creationId xmlns:p14="http://schemas.microsoft.com/office/powerpoint/2010/main" val="63155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Setoriais Analisadas: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3547229" y="1902461"/>
            <a:ext cx="6687072" cy="1847810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Alimentação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Limpeza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Segurança/Vigilância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Transporte Escolar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3949148"/>
            <a:ext cx="6687072" cy="231120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5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Em alguns estados, há despesas para contratação de bens e serviços sendo realizadas por outras secretarias, e não somente a Educação</a:t>
            </a:r>
          </a:p>
        </p:txBody>
      </p:sp>
      <p:sp>
        <p:nvSpPr>
          <p:cNvPr id="7" name="Round Diagonal Corner Rectangle 8"/>
          <p:cNvSpPr/>
          <p:nvPr/>
        </p:nvSpPr>
        <p:spPr>
          <a:xfrm>
            <a:off x="304068" y="4356142"/>
            <a:ext cx="2942714" cy="887802"/>
          </a:xfrm>
          <a:prstGeom prst="round2DiagRect">
            <a:avLst/>
          </a:prstGeom>
          <a:solidFill>
            <a:schemeClr val="accent3">
              <a:lumMod val="40000"/>
              <a:lumOff val="60000"/>
              <a:alpha val="41176"/>
            </a:schemeClr>
          </a:solidFill>
          <a:ln>
            <a:solidFill>
              <a:srgbClr val="F1ECF4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Hipóteses 2/4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Hipóteses</a:t>
            </a:r>
          </a:p>
        </p:txBody>
      </p:sp>
    </p:spTree>
    <p:extLst>
      <p:ext uri="{BB962C8B-B14F-4D97-AF65-F5344CB8AC3E}">
        <p14:creationId xmlns:p14="http://schemas.microsoft.com/office/powerpoint/2010/main" val="118558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Setoriais Analisadas: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3547229" y="1902461"/>
            <a:ext cx="6687072" cy="1847810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Alimentação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Limpeza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Segurança/Vigilância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Transporte Escolar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3949148"/>
            <a:ext cx="6687072" cy="231120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5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Há despesas setoriais que não foram identificadas pela equipe de pesquisa</a:t>
            </a:r>
          </a:p>
        </p:txBody>
      </p:sp>
      <p:sp>
        <p:nvSpPr>
          <p:cNvPr id="7" name="Round Diagonal Corner Rectangle 8"/>
          <p:cNvSpPr/>
          <p:nvPr/>
        </p:nvSpPr>
        <p:spPr>
          <a:xfrm>
            <a:off x="304068" y="4356142"/>
            <a:ext cx="2942714" cy="887802"/>
          </a:xfrm>
          <a:prstGeom prst="round2DiagRect">
            <a:avLst/>
          </a:prstGeom>
          <a:solidFill>
            <a:schemeClr val="accent3">
              <a:lumMod val="40000"/>
              <a:lumOff val="60000"/>
              <a:alpha val="41176"/>
            </a:schemeClr>
          </a:solidFill>
          <a:ln>
            <a:solidFill>
              <a:srgbClr val="F1ECF4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Hipóteses 3/4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Hipóteses</a:t>
            </a:r>
          </a:p>
        </p:txBody>
      </p:sp>
    </p:spTree>
    <p:extLst>
      <p:ext uri="{BB962C8B-B14F-4D97-AF65-F5344CB8AC3E}">
        <p14:creationId xmlns:p14="http://schemas.microsoft.com/office/powerpoint/2010/main" val="10148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Setoriais Analisadas: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3547229" y="1902461"/>
            <a:ext cx="6687072" cy="1847810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Alimentação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Limpeza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Segurança/Vigilância Escolar</a:t>
            </a:r>
          </a:p>
          <a:p>
            <a:pPr>
              <a:buClr>
                <a:schemeClr val="accent2"/>
              </a:buClr>
            </a:pPr>
            <a:r>
              <a:rPr lang="pt-BR" sz="24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Transporte Escolar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3949148"/>
            <a:ext cx="6687072" cy="231120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5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Há limitações para a contabilização e análise dos </a:t>
            </a:r>
            <a:r>
              <a:rPr lang="pt-BR" sz="2500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subelementos</a:t>
            </a:r>
            <a:r>
              <a:rPr lang="pt-BR" sz="25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de despesas: nomenclaturas agregadas ou genéricas que impossibilitam a identificação das despesas setoriais específicas</a:t>
            </a:r>
          </a:p>
        </p:txBody>
      </p:sp>
      <p:sp>
        <p:nvSpPr>
          <p:cNvPr id="7" name="Round Diagonal Corner Rectangle 8"/>
          <p:cNvSpPr/>
          <p:nvPr/>
        </p:nvSpPr>
        <p:spPr>
          <a:xfrm>
            <a:off x="304068" y="4356142"/>
            <a:ext cx="2942714" cy="887802"/>
          </a:xfrm>
          <a:prstGeom prst="round2DiagRect">
            <a:avLst/>
          </a:prstGeom>
          <a:solidFill>
            <a:schemeClr val="accent3">
              <a:lumMod val="40000"/>
              <a:lumOff val="60000"/>
              <a:alpha val="41176"/>
            </a:schemeClr>
          </a:solidFill>
          <a:ln>
            <a:solidFill>
              <a:srgbClr val="F1ECF4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Hipóteses 4/4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Hipóteses</a:t>
            </a:r>
          </a:p>
        </p:txBody>
      </p:sp>
    </p:spTree>
    <p:extLst>
      <p:ext uri="{BB962C8B-B14F-4D97-AF65-F5344CB8AC3E}">
        <p14:creationId xmlns:p14="http://schemas.microsoft.com/office/powerpoint/2010/main" val="159026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Possibilidades para o avanço do estudo 1/4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1902461"/>
            <a:ext cx="6687072" cy="4357887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8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</a:t>
            </a: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Ampliar a amostra de estados analisados </a:t>
            </a:r>
            <a:r>
              <a:rPr lang="pt-BR" sz="28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 da </a:t>
            </a: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base de dados </a:t>
            </a:r>
            <a:r>
              <a:rPr lang="pt-BR" sz="28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utilizada, contemplando todas as despesas liquidadas na função educação pelos estados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Possíveis desdobramentos</a:t>
            </a:r>
          </a:p>
        </p:txBody>
      </p:sp>
    </p:spTree>
    <p:extLst>
      <p:ext uri="{BB962C8B-B14F-4D97-AF65-F5344CB8AC3E}">
        <p14:creationId xmlns:p14="http://schemas.microsoft.com/office/powerpoint/2010/main" val="187818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Possibilidades para o avanço do estudo 2/4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1902461"/>
            <a:ext cx="6687072" cy="4357887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8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</a:t>
            </a:r>
            <a:r>
              <a:rPr lang="pt-BR" sz="28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Ampliar a compreensão sobre os dados gerados</a:t>
            </a:r>
            <a:r>
              <a:rPr lang="pt-BR" sz="28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incluindo os sistemas utilizados para o registro, modelo de sistematização e compartilhamento de dados, regras de padronização da execução orçamentária e a composição de cada um dos elementos, dentre outros aspectos 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Possíveis desdobramentos</a:t>
            </a:r>
          </a:p>
        </p:txBody>
      </p:sp>
    </p:spTree>
    <p:extLst>
      <p:ext uri="{BB962C8B-B14F-4D97-AF65-F5344CB8AC3E}">
        <p14:creationId xmlns:p14="http://schemas.microsoft.com/office/powerpoint/2010/main" val="89009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Possibilidades para o avanço do estudo 3/4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1902461"/>
            <a:ext cx="6687072" cy="4357887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</a:t>
            </a: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Debate, análise coletiva e construção conjunta com os estados</a:t>
            </a: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, sobretudo para reflexão sobre a confiabilidade, coerência e pertinência das informações apresentadas e das propostas construídas 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Possíveis desdobramentos</a:t>
            </a:r>
          </a:p>
        </p:txBody>
      </p:sp>
    </p:spTree>
    <p:extLst>
      <p:ext uri="{BB962C8B-B14F-4D97-AF65-F5344CB8AC3E}">
        <p14:creationId xmlns:p14="http://schemas.microsoft.com/office/powerpoint/2010/main" val="109222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Diagonal Corner Rectangle 8"/>
          <p:cNvSpPr/>
          <p:nvPr/>
        </p:nvSpPr>
        <p:spPr>
          <a:xfrm>
            <a:off x="304070" y="1902461"/>
            <a:ext cx="2942714" cy="2046687"/>
          </a:xfrm>
          <a:prstGeom prst="round2DiagRect">
            <a:avLst/>
          </a:prstGeom>
          <a:solidFill>
            <a:schemeClr val="accent4">
              <a:lumMod val="20000"/>
              <a:lumOff val="80000"/>
              <a:alpha val="41176"/>
            </a:schemeClr>
          </a:solidFill>
          <a:ln>
            <a:solidFill>
              <a:schemeClr val="accent4">
                <a:lumMod val="20000"/>
                <a:lumOff val="8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Bef>
                <a:spcPts val="1200"/>
              </a:spcBef>
              <a:buClr>
                <a:schemeClr val="accent2"/>
              </a:buClr>
            </a:pP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Possibilidades para o avanço do estudo 4/4</a:t>
            </a:r>
          </a:p>
        </p:txBody>
      </p:sp>
      <p:sp>
        <p:nvSpPr>
          <p:cNvPr id="10" name="Round Diagonal Corner Rectangle 9"/>
          <p:cNvSpPr/>
          <p:nvPr/>
        </p:nvSpPr>
        <p:spPr>
          <a:xfrm>
            <a:off x="3547229" y="1902461"/>
            <a:ext cx="6687072" cy="4357887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</a:t>
            </a: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Fomentar a parametrização das despesas orçamentárias em educação, </a:t>
            </a: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 partir da definição de diretrizes comuns e partilhadas, possibilitando análises sobre os custos em educação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PARTE B. Resultados e análises</a:t>
            </a:r>
            <a:br>
              <a:rPr lang="pt-BR" sz="3600" dirty="0">
                <a:latin typeface="Candara" charset="0"/>
                <a:ea typeface="Candara" charset="0"/>
                <a:cs typeface="Candara" charset="0"/>
              </a:rPr>
            </a:b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Análise das despesas setoriais </a:t>
            </a:r>
            <a:r>
              <a:rPr lang="mr-IN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2800" b="1" dirty="0">
                <a:solidFill>
                  <a:schemeClr val="accent4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 Possíveis desdobramentos</a:t>
            </a:r>
          </a:p>
        </p:txBody>
      </p:sp>
    </p:spTree>
    <p:extLst>
      <p:ext uri="{BB962C8B-B14F-4D97-AF65-F5344CB8AC3E}">
        <p14:creationId xmlns:p14="http://schemas.microsoft.com/office/powerpoint/2010/main" val="146755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0" y="5878018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0" y="4909863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4000" dirty="0">
                <a:latin typeface="Candara" charset="0"/>
                <a:ea typeface="Candara" charset="0"/>
                <a:cs typeface="Candara" charset="0"/>
              </a:rPr>
              <a:t>Apresentação da pesquisa</a:t>
            </a:r>
          </a:p>
        </p:txBody>
      </p:sp>
    </p:spTree>
    <p:extLst>
      <p:ext uri="{BB962C8B-B14F-4D97-AF65-F5344CB8AC3E}">
        <p14:creationId xmlns:p14="http://schemas.microsoft.com/office/powerpoint/2010/main" val="448944747"/>
      </p:ext>
    </p:extLst>
  </p:cSld>
  <p:clrMapOvr>
    <a:masterClrMapping/>
  </p:clrMapOvr>
  <p:transition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0" y="5878018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0" y="4559968"/>
            <a:ext cx="9914021" cy="1108847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Fluxo de informações </a:t>
            </a:r>
            <a:r>
              <a:rPr lang="mr-IN" sz="3600" dirty="0"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 Financiamento da Educação</a:t>
            </a:r>
          </a:p>
        </p:txBody>
      </p:sp>
    </p:spTree>
    <p:extLst>
      <p:ext uri="{BB962C8B-B14F-4D97-AF65-F5344CB8AC3E}">
        <p14:creationId xmlns:p14="http://schemas.microsoft.com/office/powerpoint/2010/main" val="873391138"/>
      </p:ext>
    </p:extLst>
  </p:cSld>
  <p:clrMapOvr>
    <a:masterClrMapping/>
  </p:clrMapOvr>
  <p:transition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aixaDeTexto 28">
            <a:extLst>
              <a:ext uri="{FF2B5EF4-FFF2-40B4-BE49-F238E27FC236}">
                <a16:creationId xmlns:a16="http://schemas.microsoft.com/office/drawing/2014/main" id="{BD4AA2D5-E85A-4F35-9E1D-075CC983EE86}"/>
              </a:ext>
            </a:extLst>
          </p:cNvPr>
          <p:cNvSpPr txBox="1"/>
          <p:nvPr/>
        </p:nvSpPr>
        <p:spPr>
          <a:xfrm>
            <a:off x="2938312" y="4433934"/>
            <a:ext cx="1116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SELEÇÃO DE DOCENTES</a:t>
            </a:r>
            <a:endParaRPr lang="pt-BR" sz="1600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EE9BB531-0918-4351-BE6E-97DADF3FF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59281" y="3918183"/>
            <a:ext cx="951480" cy="951480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6160AC85-DD1E-4650-BD5C-D9192888C5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160612" y="1922031"/>
            <a:ext cx="1304317" cy="957125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88F80B5A-2E4E-4C3D-AF76-D772B8D3CB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800803" y="2686641"/>
            <a:ext cx="1535047" cy="863464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CDD0819B-7C5B-48DF-810F-5920A4443D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62644" y="5574513"/>
            <a:ext cx="951910" cy="1113461"/>
          </a:xfrm>
          <a:prstGeom prst="rect">
            <a:avLst/>
          </a:prstGeom>
        </p:spPr>
      </p:pic>
      <p:cxnSp>
        <p:nvCxnSpPr>
          <p:cNvPr id="41" name="Conector: Curvo 40">
            <a:extLst>
              <a:ext uri="{FF2B5EF4-FFF2-40B4-BE49-F238E27FC236}">
                <a16:creationId xmlns:a16="http://schemas.microsoft.com/office/drawing/2014/main" id="{D362CFC5-8518-4C28-81B8-600A5C51C5C6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4122332" y="4053440"/>
            <a:ext cx="4298026" cy="2072677"/>
          </a:xfrm>
          <a:prstGeom prst="curvedConnector3">
            <a:avLst>
              <a:gd name="adj1" fmla="val 66829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Curvo 45">
            <a:extLst>
              <a:ext uri="{FF2B5EF4-FFF2-40B4-BE49-F238E27FC236}">
                <a16:creationId xmlns:a16="http://schemas.microsoft.com/office/drawing/2014/main" id="{1B12A985-D223-4160-AEE9-36D8976E6013}"/>
              </a:ext>
            </a:extLst>
          </p:cNvPr>
          <p:cNvCxnSpPr>
            <a:cxnSpLocks/>
            <a:stCxn id="25" idx="0"/>
            <a:endCxn id="3" idx="3"/>
          </p:cNvCxnSpPr>
          <p:nvPr/>
        </p:nvCxnSpPr>
        <p:spPr>
          <a:xfrm rot="16200000" flipV="1">
            <a:off x="5439375" y="1557688"/>
            <a:ext cx="1172107" cy="1085799"/>
          </a:xfrm>
          <a:prstGeom prst="curvedConnector2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Curvo 50">
            <a:extLst>
              <a:ext uri="{FF2B5EF4-FFF2-40B4-BE49-F238E27FC236}">
                <a16:creationId xmlns:a16="http://schemas.microsoft.com/office/drawing/2014/main" id="{216D97A0-6C83-46CE-BE2A-04C61855C1ED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6210761" y="3577249"/>
            <a:ext cx="2209597" cy="816674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: Curvo 53">
            <a:extLst>
              <a:ext uri="{FF2B5EF4-FFF2-40B4-BE49-F238E27FC236}">
                <a16:creationId xmlns:a16="http://schemas.microsoft.com/office/drawing/2014/main" id="{D2B05411-EC74-449E-BE4E-295EBB669E07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3991543" y="3271236"/>
            <a:ext cx="1847966" cy="629341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agem 27">
            <a:extLst>
              <a:ext uri="{FF2B5EF4-FFF2-40B4-BE49-F238E27FC236}">
                <a16:creationId xmlns:a16="http://schemas.microsoft.com/office/drawing/2014/main" id="{7B0EFB67-3EB6-4036-AE8A-4FF79C7300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71645" y="2993490"/>
            <a:ext cx="1290527" cy="362961"/>
          </a:xfrm>
          <a:prstGeom prst="rect">
            <a:avLst/>
          </a:prstGeom>
        </p:spPr>
      </p:pic>
      <p:cxnSp>
        <p:nvCxnSpPr>
          <p:cNvPr id="60" name="Conector: Curvo 59">
            <a:extLst>
              <a:ext uri="{FF2B5EF4-FFF2-40B4-BE49-F238E27FC236}">
                <a16:creationId xmlns:a16="http://schemas.microsoft.com/office/drawing/2014/main" id="{D295B582-8DFF-4730-ADEE-FB7B80D8E108}"/>
              </a:ext>
            </a:extLst>
          </p:cNvPr>
          <p:cNvCxnSpPr>
            <a:cxnSpLocks/>
            <a:stCxn id="22" idx="3"/>
            <a:endCxn id="25" idx="1"/>
          </p:cNvCxnSpPr>
          <p:nvPr/>
        </p:nvCxnSpPr>
        <p:spPr>
          <a:xfrm>
            <a:off x="3464929" y="2400594"/>
            <a:ext cx="2335874" cy="717779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DC163AA5-3CF6-42D3-BE45-E1E988EE8FD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534" y="1107037"/>
            <a:ext cx="814994" cy="81499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E52C81C-A9AB-4A4D-BA44-94B86C1A34BB}"/>
              </a:ext>
            </a:extLst>
          </p:cNvPr>
          <p:cNvSpPr txBox="1"/>
          <p:nvPr/>
        </p:nvSpPr>
        <p:spPr>
          <a:xfrm>
            <a:off x="4537110" y="2031804"/>
            <a:ext cx="1133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GESTÃO DA CARRREIRA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E8BF54B-E860-4787-8071-1AB7D2E0640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312" y="3373961"/>
            <a:ext cx="1053231" cy="1053231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C6468A9B-BFBD-4260-986C-9FF38027F997}"/>
              </a:ext>
            </a:extLst>
          </p:cNvPr>
          <p:cNvSpPr txBox="1"/>
          <p:nvPr/>
        </p:nvSpPr>
        <p:spPr>
          <a:xfrm>
            <a:off x="6096000" y="3611586"/>
            <a:ext cx="10600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GESTÃO DE PESSOAL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5E482415-AB3E-48C1-8E50-D0BBDAE965B9}"/>
              </a:ext>
            </a:extLst>
          </p:cNvPr>
          <p:cNvSpPr txBox="1"/>
          <p:nvPr/>
        </p:nvSpPr>
        <p:spPr>
          <a:xfrm>
            <a:off x="5075555" y="4890850"/>
            <a:ext cx="12269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GESTÃO DE CONTRATOS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9C42953B-572C-4B86-8DEA-83CC83B70C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29511" y="5728031"/>
            <a:ext cx="1492821" cy="796171"/>
          </a:xfrm>
          <a:prstGeom prst="rect">
            <a:avLst/>
          </a:prstGeom>
        </p:spPr>
      </p:pic>
      <p:sp>
        <p:nvSpPr>
          <p:cNvPr id="47" name="CaixaDeTexto 46">
            <a:extLst>
              <a:ext uri="{FF2B5EF4-FFF2-40B4-BE49-F238E27FC236}">
                <a16:creationId xmlns:a16="http://schemas.microsoft.com/office/drawing/2014/main" id="{C4DD80AB-0B30-4884-8765-B0A4EC50BA14}"/>
              </a:ext>
            </a:extLst>
          </p:cNvPr>
          <p:cNvSpPr txBox="1"/>
          <p:nvPr/>
        </p:nvSpPr>
        <p:spPr>
          <a:xfrm>
            <a:off x="8295766" y="3755352"/>
            <a:ext cx="153504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EXECUÇÃO ORÇAMENTÁRIA</a:t>
            </a:r>
          </a:p>
        </p:txBody>
      </p:sp>
      <p:pic>
        <p:nvPicPr>
          <p:cNvPr id="42" name="Imagem 41">
            <a:extLst>
              <a:ext uri="{FF2B5EF4-FFF2-40B4-BE49-F238E27FC236}">
                <a16:creationId xmlns:a16="http://schemas.microsoft.com/office/drawing/2014/main" id="{D58C0DAD-B1D9-4584-82F8-C217977BC79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022" y="2697786"/>
            <a:ext cx="1176863" cy="913800"/>
          </a:xfrm>
          <a:prstGeom prst="rect">
            <a:avLst/>
          </a:prstGeom>
        </p:spPr>
      </p:pic>
      <p:sp>
        <p:nvSpPr>
          <p:cNvPr id="55" name="CaixaDeTexto 54">
            <a:extLst>
              <a:ext uri="{FF2B5EF4-FFF2-40B4-BE49-F238E27FC236}">
                <a16:creationId xmlns:a16="http://schemas.microsoft.com/office/drawing/2014/main" id="{4D3FB4EE-689F-410E-8110-597CEC89F9A0}"/>
              </a:ext>
            </a:extLst>
          </p:cNvPr>
          <p:cNvSpPr txBox="1"/>
          <p:nvPr/>
        </p:nvSpPr>
        <p:spPr>
          <a:xfrm>
            <a:off x="2199319" y="3009626"/>
            <a:ext cx="12269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ATRIBUIÇÃO DE AULAS</a:t>
            </a:r>
          </a:p>
        </p:txBody>
      </p:sp>
      <p:cxnSp>
        <p:nvCxnSpPr>
          <p:cNvPr id="72" name="Conector: Curvo 71">
            <a:extLst>
              <a:ext uri="{FF2B5EF4-FFF2-40B4-BE49-F238E27FC236}">
                <a16:creationId xmlns:a16="http://schemas.microsoft.com/office/drawing/2014/main" id="{205FBDC4-C545-478F-88E7-CD3DEE889FB7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7335850" y="3118373"/>
            <a:ext cx="1084508" cy="152863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: Curvo 76">
            <a:extLst>
              <a:ext uri="{FF2B5EF4-FFF2-40B4-BE49-F238E27FC236}">
                <a16:creationId xmlns:a16="http://schemas.microsoft.com/office/drawing/2014/main" id="{9ABA90CD-964F-4877-AB9A-137FBA051221}"/>
              </a:ext>
            </a:extLst>
          </p:cNvPr>
          <p:cNvCxnSpPr>
            <a:cxnSpLocks/>
            <a:endCxn id="55" idx="2"/>
          </p:cNvCxnSpPr>
          <p:nvPr/>
        </p:nvCxnSpPr>
        <p:spPr>
          <a:xfrm rot="16200000" flipV="1">
            <a:off x="1850467" y="4495151"/>
            <a:ext cx="2222719" cy="298110"/>
          </a:xfrm>
          <a:prstGeom prst="curvedConnector3">
            <a:avLst>
              <a:gd name="adj1" fmla="val 30966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: Curvo 81">
            <a:extLst>
              <a:ext uri="{FF2B5EF4-FFF2-40B4-BE49-F238E27FC236}">
                <a16:creationId xmlns:a16="http://schemas.microsoft.com/office/drawing/2014/main" id="{E76FF645-7B3B-4FAD-9C41-EB77DBB0DA25}"/>
              </a:ext>
            </a:extLst>
          </p:cNvPr>
          <p:cNvCxnSpPr>
            <a:cxnSpLocks/>
            <a:stCxn id="42" idx="3"/>
          </p:cNvCxnSpPr>
          <p:nvPr/>
        </p:nvCxnSpPr>
        <p:spPr>
          <a:xfrm>
            <a:off x="9710885" y="3154686"/>
            <a:ext cx="838834" cy="11382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: Curvo 88">
            <a:extLst>
              <a:ext uri="{FF2B5EF4-FFF2-40B4-BE49-F238E27FC236}">
                <a16:creationId xmlns:a16="http://schemas.microsoft.com/office/drawing/2014/main" id="{116AF7B8-27FF-4567-8D15-911940936936}"/>
              </a:ext>
            </a:extLst>
          </p:cNvPr>
          <p:cNvCxnSpPr>
            <a:cxnSpLocks/>
            <a:stCxn id="27" idx="0"/>
            <a:endCxn id="47" idx="2"/>
          </p:cNvCxnSpPr>
          <p:nvPr/>
        </p:nvCxnSpPr>
        <p:spPr>
          <a:xfrm rot="5400000" flipH="1" flipV="1">
            <a:off x="8202974" y="4714198"/>
            <a:ext cx="1295941" cy="424691"/>
          </a:xfrm>
          <a:prstGeom prst="curved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reto 177">
            <a:extLst>
              <a:ext uri="{FF2B5EF4-FFF2-40B4-BE49-F238E27FC236}">
                <a16:creationId xmlns:a16="http://schemas.microsoft.com/office/drawing/2014/main" id="{7CFCB47A-6902-47B2-8353-BD7CC0A8A4B8}"/>
              </a:ext>
            </a:extLst>
          </p:cNvPr>
          <p:cNvCxnSpPr/>
          <p:nvPr/>
        </p:nvCxnSpPr>
        <p:spPr>
          <a:xfrm>
            <a:off x="477672" y="928048"/>
            <a:ext cx="114845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Conector reto 178">
            <a:extLst>
              <a:ext uri="{FF2B5EF4-FFF2-40B4-BE49-F238E27FC236}">
                <a16:creationId xmlns:a16="http://schemas.microsoft.com/office/drawing/2014/main" id="{FC0C2F0E-5206-4B00-9F98-338A27A2E7D3}"/>
              </a:ext>
            </a:extLst>
          </p:cNvPr>
          <p:cNvCxnSpPr/>
          <p:nvPr/>
        </p:nvCxnSpPr>
        <p:spPr>
          <a:xfrm>
            <a:off x="595036" y="5441214"/>
            <a:ext cx="114845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to 179">
            <a:extLst>
              <a:ext uri="{FF2B5EF4-FFF2-40B4-BE49-F238E27FC236}">
                <a16:creationId xmlns:a16="http://schemas.microsoft.com/office/drawing/2014/main" id="{A274AB42-2C78-4E0E-A555-F83192A0A897}"/>
              </a:ext>
            </a:extLst>
          </p:cNvPr>
          <p:cNvCxnSpPr/>
          <p:nvPr/>
        </p:nvCxnSpPr>
        <p:spPr>
          <a:xfrm>
            <a:off x="595036" y="6769588"/>
            <a:ext cx="114845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CaixaDeTexto 184">
            <a:extLst>
              <a:ext uri="{FF2B5EF4-FFF2-40B4-BE49-F238E27FC236}">
                <a16:creationId xmlns:a16="http://schemas.microsoft.com/office/drawing/2014/main" id="{EA660F0F-CC42-4BB8-B6A2-256EB341D182}"/>
              </a:ext>
            </a:extLst>
          </p:cNvPr>
          <p:cNvSpPr txBox="1"/>
          <p:nvPr/>
        </p:nvSpPr>
        <p:spPr>
          <a:xfrm>
            <a:off x="325252" y="2824960"/>
            <a:ext cx="1334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Processos</a:t>
            </a:r>
          </a:p>
        </p:txBody>
      </p:sp>
      <p:cxnSp>
        <p:nvCxnSpPr>
          <p:cNvPr id="187" name="Conector de Seta Reta 186">
            <a:extLst>
              <a:ext uri="{FF2B5EF4-FFF2-40B4-BE49-F238E27FC236}">
                <a16:creationId xmlns:a16="http://schemas.microsoft.com/office/drawing/2014/main" id="{C7C265B4-95AE-4FF3-85E9-4136FD2523D2}"/>
              </a:ext>
            </a:extLst>
          </p:cNvPr>
          <p:cNvCxnSpPr>
            <a:stCxn id="185" idx="3"/>
          </p:cNvCxnSpPr>
          <p:nvPr/>
        </p:nvCxnSpPr>
        <p:spPr>
          <a:xfrm>
            <a:off x="1660098" y="3009626"/>
            <a:ext cx="332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CaixaDeTexto 187">
            <a:extLst>
              <a:ext uri="{FF2B5EF4-FFF2-40B4-BE49-F238E27FC236}">
                <a16:creationId xmlns:a16="http://schemas.microsoft.com/office/drawing/2014/main" id="{E7547C4C-4289-4428-81BC-F6B74AEF1B21}"/>
              </a:ext>
            </a:extLst>
          </p:cNvPr>
          <p:cNvSpPr txBox="1"/>
          <p:nvPr/>
        </p:nvSpPr>
        <p:spPr>
          <a:xfrm>
            <a:off x="325252" y="5957633"/>
            <a:ext cx="1334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Fontes</a:t>
            </a:r>
          </a:p>
        </p:txBody>
      </p:sp>
      <p:cxnSp>
        <p:nvCxnSpPr>
          <p:cNvPr id="189" name="Conector de Seta Reta 188">
            <a:extLst>
              <a:ext uri="{FF2B5EF4-FFF2-40B4-BE49-F238E27FC236}">
                <a16:creationId xmlns:a16="http://schemas.microsoft.com/office/drawing/2014/main" id="{C9786FB6-DE26-4329-8B78-93001A4A1F9C}"/>
              </a:ext>
            </a:extLst>
          </p:cNvPr>
          <p:cNvCxnSpPr>
            <a:stCxn id="188" idx="3"/>
          </p:cNvCxnSpPr>
          <p:nvPr/>
        </p:nvCxnSpPr>
        <p:spPr>
          <a:xfrm>
            <a:off x="1660098" y="6142299"/>
            <a:ext cx="332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ector: Curvo 204">
            <a:extLst>
              <a:ext uri="{FF2B5EF4-FFF2-40B4-BE49-F238E27FC236}">
                <a16:creationId xmlns:a16="http://schemas.microsoft.com/office/drawing/2014/main" id="{3557AF05-F7AD-455F-9035-10498B661E05}"/>
              </a:ext>
            </a:extLst>
          </p:cNvPr>
          <p:cNvCxnSpPr>
            <a:cxnSpLocks/>
          </p:cNvCxnSpPr>
          <p:nvPr/>
        </p:nvCxnSpPr>
        <p:spPr>
          <a:xfrm flipV="1">
            <a:off x="3611576" y="4444798"/>
            <a:ext cx="1522206" cy="1310767"/>
          </a:xfrm>
          <a:prstGeom prst="curved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Curvo 81">
            <a:extLst>
              <a:ext uri="{FF2B5EF4-FFF2-40B4-BE49-F238E27FC236}">
                <a16:creationId xmlns:a16="http://schemas.microsoft.com/office/drawing/2014/main" id="{18928DE7-F097-D747-B5C6-5820D6B81CC7}"/>
              </a:ext>
            </a:extLst>
          </p:cNvPr>
          <p:cNvCxnSpPr>
            <a:cxnSpLocks/>
          </p:cNvCxnSpPr>
          <p:nvPr/>
        </p:nvCxnSpPr>
        <p:spPr>
          <a:xfrm rot="16200000" flipH="1">
            <a:off x="9706249" y="3683181"/>
            <a:ext cx="727791" cy="626217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Hexagon 3">
            <a:extLst>
              <a:ext uri="{FF2B5EF4-FFF2-40B4-BE49-F238E27FC236}">
                <a16:creationId xmlns:a16="http://schemas.microsoft.com/office/drawing/2014/main" id="{58170441-389C-1341-9CDC-D4D4501D2FD0}"/>
              </a:ext>
            </a:extLst>
          </p:cNvPr>
          <p:cNvSpPr/>
          <p:nvPr/>
        </p:nvSpPr>
        <p:spPr>
          <a:xfrm>
            <a:off x="9913179" y="4579111"/>
            <a:ext cx="1504789" cy="48463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E2BF1-D62D-6B41-AC86-60F738082771}"/>
              </a:ext>
            </a:extLst>
          </p:cNvPr>
          <p:cNvSpPr txBox="1"/>
          <p:nvPr/>
        </p:nvSpPr>
        <p:spPr>
          <a:xfrm>
            <a:off x="10070144" y="4655959"/>
            <a:ext cx="1095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</a:rPr>
              <a:t>Custo</a:t>
            </a:r>
            <a:r>
              <a:rPr lang="en-US" sz="1400" b="1" dirty="0">
                <a:solidFill>
                  <a:srgbClr val="002060"/>
                </a:solidFill>
              </a:rPr>
              <a:t>/</a:t>
            </a:r>
            <a:r>
              <a:rPr lang="en-US" sz="1400" b="1" dirty="0" err="1">
                <a:solidFill>
                  <a:srgbClr val="002060"/>
                </a:solidFill>
              </a:rPr>
              <a:t>aluno</a:t>
            </a:r>
            <a:endParaRPr lang="en-US" sz="1400" b="1" dirty="0">
              <a:solidFill>
                <a:srgbClr val="002060"/>
              </a:solidFill>
            </a:endParaRPr>
          </a:p>
          <a:p>
            <a:endParaRPr lang="en-US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2013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0" y="5878018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0" y="4463716"/>
            <a:ext cx="9950116" cy="12392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40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</a:p>
        </p:txBody>
      </p:sp>
    </p:spTree>
    <p:extLst>
      <p:ext uri="{BB962C8B-B14F-4D97-AF65-F5344CB8AC3E}">
        <p14:creationId xmlns:p14="http://schemas.microsoft.com/office/powerpoint/2010/main" val="1478635369"/>
      </p:ext>
    </p:extLst>
  </p:cSld>
  <p:clrMapOvr>
    <a:masterClrMapping/>
  </p:clrMapOvr>
  <p:transition>
    <p:pull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1962870"/>
            <a:ext cx="2346367" cy="4045271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Clr>
                <a:schemeClr val="accent2"/>
              </a:buClr>
            </a:pPr>
            <a:r>
              <a:rPr lang="pt-BR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O que estamos chamando de ”diretrizes”?</a:t>
            </a: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Diretrizes são entendidas como pré-condições para que exista a parametrização nacional do financiamento da educação </a:t>
            </a:r>
          </a:p>
        </p:txBody>
      </p:sp>
    </p:spTree>
    <p:extLst>
      <p:ext uri="{BB962C8B-B14F-4D97-AF65-F5344CB8AC3E}">
        <p14:creationId xmlns:p14="http://schemas.microsoft.com/office/powerpoint/2010/main" val="41032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1962870"/>
            <a:ext cx="2346367" cy="4045271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Diretrizes</a:t>
            </a: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1. Transparência de dados e informações da gestão educacional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2. Acessibilidade de dados da gestão educacional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Integração dos sistemas da gestão educacional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charset="0"/>
                <a:ea typeface="Candara" charset="0"/>
                <a:cs typeface="Candara" charset="0"/>
              </a:rPr>
              <a:t>4. Comparabilidade de dados entre estados na gestão educacional</a:t>
            </a:r>
          </a:p>
        </p:txBody>
      </p:sp>
    </p:spTree>
    <p:extLst>
      <p:ext uri="{BB962C8B-B14F-4D97-AF65-F5344CB8AC3E}">
        <p14:creationId xmlns:p14="http://schemas.microsoft.com/office/powerpoint/2010/main" val="122333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1962870"/>
            <a:ext cx="2346367" cy="4045271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Diretriz para Parametrização </a:t>
            </a:r>
          </a:p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1/4</a:t>
            </a: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Transparência de dados e informações da gestão educacional</a:t>
            </a:r>
          </a:p>
          <a:p>
            <a:pPr marL="457200" indent="-457200">
              <a:spcBef>
                <a:spcPts val="200"/>
              </a:spcBef>
              <a:spcAft>
                <a:spcPts val="200"/>
              </a:spcAft>
              <a:buAutoNum type="arabicPeriod"/>
            </a:pPr>
            <a:endParaRPr lang="pt-BR" sz="25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Definição</a:t>
            </a:r>
            <a:r>
              <a:rPr lang="pt-BR" sz="25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: redefinir processos de produção de informações de interesse público para viabilizar o acesso aos dados ao público interno e externo, permitindo o cálculo do custo/aluno.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pt-BR" sz="25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83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1962870"/>
            <a:ext cx="2346367" cy="4045271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Diretriz para Parametrização </a:t>
            </a:r>
          </a:p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2/4</a:t>
            </a: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3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2. Disponibilidade de dados da gestão educacional em formato aberto  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pt-BR" sz="23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3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Definição</a:t>
            </a:r>
            <a:r>
              <a:rPr lang="pt-BR" sz="23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: disponibilizar, por meio da internet, documentos, informações e dados governamentais de domínio público para a livre utilização pela sociedade, que permitam a aferição e avaliação do custo/aluno.</a:t>
            </a:r>
          </a:p>
        </p:txBody>
      </p:sp>
    </p:spTree>
    <p:extLst>
      <p:ext uri="{BB962C8B-B14F-4D97-AF65-F5344CB8AC3E}">
        <p14:creationId xmlns:p14="http://schemas.microsoft.com/office/powerpoint/2010/main" val="182679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1962870"/>
            <a:ext cx="2346367" cy="4045271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Diretriz para Parametrização </a:t>
            </a:r>
          </a:p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3/4</a:t>
            </a: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3. Integração dos sistemas da gestão educacional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pt-BR" sz="25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Definição</a:t>
            </a:r>
            <a:r>
              <a:rPr lang="pt-BR" sz="25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: trabalhar a interação dos diferentes  sistemas de gestão educacional necessários produção de dados e informações para geração do custo/aluno.</a:t>
            </a:r>
            <a:b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</a:br>
            <a:endParaRPr lang="pt-BR" sz="28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8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Diretrizes para parametrização do financiamento da educação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304068" y="1962870"/>
            <a:ext cx="2346367" cy="4045271"/>
          </a:xfrm>
          <a:prstGeom prst="round2Diag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Diretriz para Parametrização </a:t>
            </a:r>
          </a:p>
          <a:p>
            <a:pPr algn="ctr">
              <a:spcBef>
                <a:spcPts val="1200"/>
              </a:spcBef>
              <a:buClr>
                <a:schemeClr val="accent2"/>
              </a:buClr>
            </a:pPr>
            <a:r>
              <a:rPr lang="pt-BR" sz="24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4/4</a:t>
            </a: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4. Comparabilidade de dados entre estados na gestão educacional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pt-BR" sz="25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Definição</a:t>
            </a:r>
            <a:r>
              <a:rPr lang="pt-BR" sz="25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: Parametrizar regras e normas de registro dos dados e informações educacionais que permitam um cálculo de custo/aluno comparável entre os estados.</a:t>
            </a:r>
          </a:p>
        </p:txBody>
      </p:sp>
    </p:spTree>
    <p:extLst>
      <p:ext uri="{BB962C8B-B14F-4D97-AF65-F5344CB8AC3E}">
        <p14:creationId xmlns:p14="http://schemas.microsoft.com/office/powerpoint/2010/main" val="60285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0" y="5878018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0" y="4559968"/>
            <a:ext cx="9914021" cy="1108847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Fluxo de informações </a:t>
            </a:r>
            <a:r>
              <a:rPr lang="mr-IN" sz="3600" dirty="0"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 Financiamento da Educação</a:t>
            </a:r>
          </a:p>
        </p:txBody>
      </p:sp>
    </p:spTree>
    <p:extLst>
      <p:ext uri="{BB962C8B-B14F-4D97-AF65-F5344CB8AC3E}">
        <p14:creationId xmlns:p14="http://schemas.microsoft.com/office/powerpoint/2010/main" val="1625504816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304068" y="1332523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304068" y="364368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Apresentação da pesquisa</a:t>
            </a:r>
          </a:p>
        </p:txBody>
      </p:sp>
      <p:sp>
        <p:nvSpPr>
          <p:cNvPr id="7" name="Rectangle 6"/>
          <p:cNvSpPr/>
          <p:nvPr/>
        </p:nvSpPr>
        <p:spPr>
          <a:xfrm>
            <a:off x="3805439" y="1800302"/>
            <a:ext cx="4581122" cy="4467828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Objetivo Geral</a:t>
            </a:r>
            <a:endParaRPr lang="pt-BR" sz="28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endParaRPr lang="pt-BR" sz="28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Possibilitar o cálculo dos custos por aluno, em educação básica, em todos os estados brasileiros</a:t>
            </a:r>
          </a:p>
        </p:txBody>
      </p:sp>
    </p:spTree>
    <p:extLst>
      <p:ext uri="{BB962C8B-B14F-4D97-AF65-F5344CB8AC3E}">
        <p14:creationId xmlns:p14="http://schemas.microsoft.com/office/powerpoint/2010/main" val="28543516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aixaDeTexto 28">
            <a:extLst>
              <a:ext uri="{FF2B5EF4-FFF2-40B4-BE49-F238E27FC236}">
                <a16:creationId xmlns:a16="http://schemas.microsoft.com/office/drawing/2014/main" id="{BD4AA2D5-E85A-4F35-9E1D-075CC983EE86}"/>
              </a:ext>
            </a:extLst>
          </p:cNvPr>
          <p:cNvSpPr txBox="1"/>
          <p:nvPr/>
        </p:nvSpPr>
        <p:spPr>
          <a:xfrm>
            <a:off x="2938312" y="4433934"/>
            <a:ext cx="1116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SELEÇÃO DE DOCENTES</a:t>
            </a:r>
            <a:endParaRPr lang="pt-BR" sz="1600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EE9BB531-0918-4351-BE6E-97DADF3FF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59281" y="3918183"/>
            <a:ext cx="951480" cy="951480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6160AC85-DD1E-4650-BD5C-D9192888C5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160612" y="1922031"/>
            <a:ext cx="1304317" cy="957125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88F80B5A-2E4E-4C3D-AF76-D772B8D3CB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800803" y="2686641"/>
            <a:ext cx="1535047" cy="863464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CDD0819B-7C5B-48DF-810F-5920A4443D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62644" y="5574513"/>
            <a:ext cx="951910" cy="1113461"/>
          </a:xfrm>
          <a:prstGeom prst="rect">
            <a:avLst/>
          </a:prstGeom>
        </p:spPr>
      </p:pic>
      <p:cxnSp>
        <p:nvCxnSpPr>
          <p:cNvPr id="41" name="Conector: Curvo 40">
            <a:extLst>
              <a:ext uri="{FF2B5EF4-FFF2-40B4-BE49-F238E27FC236}">
                <a16:creationId xmlns:a16="http://schemas.microsoft.com/office/drawing/2014/main" id="{D362CFC5-8518-4C28-81B8-600A5C51C5C6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4122332" y="4053440"/>
            <a:ext cx="4298026" cy="2072677"/>
          </a:xfrm>
          <a:prstGeom prst="curvedConnector3">
            <a:avLst>
              <a:gd name="adj1" fmla="val 66829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Curvo 45">
            <a:extLst>
              <a:ext uri="{FF2B5EF4-FFF2-40B4-BE49-F238E27FC236}">
                <a16:creationId xmlns:a16="http://schemas.microsoft.com/office/drawing/2014/main" id="{1B12A985-D223-4160-AEE9-36D8976E6013}"/>
              </a:ext>
            </a:extLst>
          </p:cNvPr>
          <p:cNvCxnSpPr>
            <a:cxnSpLocks/>
            <a:stCxn id="25" idx="0"/>
            <a:endCxn id="3" idx="3"/>
          </p:cNvCxnSpPr>
          <p:nvPr/>
        </p:nvCxnSpPr>
        <p:spPr>
          <a:xfrm rot="16200000" flipV="1">
            <a:off x="5439375" y="1557688"/>
            <a:ext cx="1172107" cy="1085799"/>
          </a:xfrm>
          <a:prstGeom prst="curvedConnector2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Curvo 50">
            <a:extLst>
              <a:ext uri="{FF2B5EF4-FFF2-40B4-BE49-F238E27FC236}">
                <a16:creationId xmlns:a16="http://schemas.microsoft.com/office/drawing/2014/main" id="{216D97A0-6C83-46CE-BE2A-04C61855C1ED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6210761" y="3577249"/>
            <a:ext cx="2209597" cy="816674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: Curvo 53">
            <a:extLst>
              <a:ext uri="{FF2B5EF4-FFF2-40B4-BE49-F238E27FC236}">
                <a16:creationId xmlns:a16="http://schemas.microsoft.com/office/drawing/2014/main" id="{D2B05411-EC74-449E-BE4E-295EBB669E07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3991543" y="3271236"/>
            <a:ext cx="1847966" cy="629341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agem 27">
            <a:extLst>
              <a:ext uri="{FF2B5EF4-FFF2-40B4-BE49-F238E27FC236}">
                <a16:creationId xmlns:a16="http://schemas.microsoft.com/office/drawing/2014/main" id="{7B0EFB67-3EB6-4036-AE8A-4FF79C7300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71645" y="2993490"/>
            <a:ext cx="1290527" cy="362961"/>
          </a:xfrm>
          <a:prstGeom prst="rect">
            <a:avLst/>
          </a:prstGeom>
        </p:spPr>
      </p:pic>
      <p:cxnSp>
        <p:nvCxnSpPr>
          <p:cNvPr id="60" name="Conector: Curvo 59">
            <a:extLst>
              <a:ext uri="{FF2B5EF4-FFF2-40B4-BE49-F238E27FC236}">
                <a16:creationId xmlns:a16="http://schemas.microsoft.com/office/drawing/2014/main" id="{D295B582-8DFF-4730-ADEE-FB7B80D8E108}"/>
              </a:ext>
            </a:extLst>
          </p:cNvPr>
          <p:cNvCxnSpPr>
            <a:cxnSpLocks/>
            <a:stCxn id="22" idx="3"/>
            <a:endCxn id="25" idx="1"/>
          </p:cNvCxnSpPr>
          <p:nvPr/>
        </p:nvCxnSpPr>
        <p:spPr>
          <a:xfrm>
            <a:off x="3464929" y="2400594"/>
            <a:ext cx="2335874" cy="717779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DC163AA5-3CF6-42D3-BE45-E1E988EE8FD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534" y="1107037"/>
            <a:ext cx="814994" cy="81499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E52C81C-A9AB-4A4D-BA44-94B86C1A34BB}"/>
              </a:ext>
            </a:extLst>
          </p:cNvPr>
          <p:cNvSpPr txBox="1"/>
          <p:nvPr/>
        </p:nvSpPr>
        <p:spPr>
          <a:xfrm>
            <a:off x="4537110" y="2031804"/>
            <a:ext cx="1133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GESTÃO DA CARRREIRA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E8BF54B-E860-4787-8071-1AB7D2E0640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312" y="3373961"/>
            <a:ext cx="1053231" cy="1053231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C6468A9B-BFBD-4260-986C-9FF38027F997}"/>
              </a:ext>
            </a:extLst>
          </p:cNvPr>
          <p:cNvSpPr txBox="1"/>
          <p:nvPr/>
        </p:nvSpPr>
        <p:spPr>
          <a:xfrm>
            <a:off x="6096000" y="3611586"/>
            <a:ext cx="10600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GESTÃO DE PESSOAL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5E482415-AB3E-48C1-8E50-D0BBDAE965B9}"/>
              </a:ext>
            </a:extLst>
          </p:cNvPr>
          <p:cNvSpPr txBox="1"/>
          <p:nvPr/>
        </p:nvSpPr>
        <p:spPr>
          <a:xfrm>
            <a:off x="5075555" y="4890850"/>
            <a:ext cx="12269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GESTÃO DE CONTRATOS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9C42953B-572C-4B86-8DEA-83CC83B70C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29511" y="5728031"/>
            <a:ext cx="1492821" cy="796171"/>
          </a:xfrm>
          <a:prstGeom prst="rect">
            <a:avLst/>
          </a:prstGeom>
        </p:spPr>
      </p:pic>
      <p:sp>
        <p:nvSpPr>
          <p:cNvPr id="47" name="CaixaDeTexto 46">
            <a:extLst>
              <a:ext uri="{FF2B5EF4-FFF2-40B4-BE49-F238E27FC236}">
                <a16:creationId xmlns:a16="http://schemas.microsoft.com/office/drawing/2014/main" id="{C4DD80AB-0B30-4884-8765-B0A4EC50BA14}"/>
              </a:ext>
            </a:extLst>
          </p:cNvPr>
          <p:cNvSpPr txBox="1"/>
          <p:nvPr/>
        </p:nvSpPr>
        <p:spPr>
          <a:xfrm>
            <a:off x="8295766" y="3755352"/>
            <a:ext cx="153504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EXECUÇÃO ORÇAMENTÁRIA</a:t>
            </a:r>
          </a:p>
        </p:txBody>
      </p:sp>
      <p:pic>
        <p:nvPicPr>
          <p:cNvPr id="42" name="Imagem 41">
            <a:extLst>
              <a:ext uri="{FF2B5EF4-FFF2-40B4-BE49-F238E27FC236}">
                <a16:creationId xmlns:a16="http://schemas.microsoft.com/office/drawing/2014/main" id="{D58C0DAD-B1D9-4584-82F8-C217977BC79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022" y="2697786"/>
            <a:ext cx="1176863" cy="913800"/>
          </a:xfrm>
          <a:prstGeom prst="rect">
            <a:avLst/>
          </a:prstGeom>
        </p:spPr>
      </p:pic>
      <p:sp>
        <p:nvSpPr>
          <p:cNvPr id="55" name="CaixaDeTexto 54">
            <a:extLst>
              <a:ext uri="{FF2B5EF4-FFF2-40B4-BE49-F238E27FC236}">
                <a16:creationId xmlns:a16="http://schemas.microsoft.com/office/drawing/2014/main" id="{4D3FB4EE-689F-410E-8110-597CEC89F9A0}"/>
              </a:ext>
            </a:extLst>
          </p:cNvPr>
          <p:cNvSpPr txBox="1"/>
          <p:nvPr/>
        </p:nvSpPr>
        <p:spPr>
          <a:xfrm>
            <a:off x="2199319" y="3009626"/>
            <a:ext cx="12269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ATRIBUIÇÃO DE AULAS</a:t>
            </a:r>
          </a:p>
        </p:txBody>
      </p:sp>
      <p:cxnSp>
        <p:nvCxnSpPr>
          <p:cNvPr id="72" name="Conector: Curvo 71">
            <a:extLst>
              <a:ext uri="{FF2B5EF4-FFF2-40B4-BE49-F238E27FC236}">
                <a16:creationId xmlns:a16="http://schemas.microsoft.com/office/drawing/2014/main" id="{205FBDC4-C545-478F-88E7-CD3DEE889FB7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7335850" y="3118373"/>
            <a:ext cx="1084508" cy="152863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: Curvo 76">
            <a:extLst>
              <a:ext uri="{FF2B5EF4-FFF2-40B4-BE49-F238E27FC236}">
                <a16:creationId xmlns:a16="http://schemas.microsoft.com/office/drawing/2014/main" id="{9ABA90CD-964F-4877-AB9A-137FBA051221}"/>
              </a:ext>
            </a:extLst>
          </p:cNvPr>
          <p:cNvCxnSpPr>
            <a:cxnSpLocks/>
            <a:endCxn id="55" idx="2"/>
          </p:cNvCxnSpPr>
          <p:nvPr/>
        </p:nvCxnSpPr>
        <p:spPr>
          <a:xfrm rot="16200000" flipV="1">
            <a:off x="1850467" y="4495151"/>
            <a:ext cx="2222719" cy="298110"/>
          </a:xfrm>
          <a:prstGeom prst="curvedConnector3">
            <a:avLst>
              <a:gd name="adj1" fmla="val 30966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: Curvo 81">
            <a:extLst>
              <a:ext uri="{FF2B5EF4-FFF2-40B4-BE49-F238E27FC236}">
                <a16:creationId xmlns:a16="http://schemas.microsoft.com/office/drawing/2014/main" id="{E76FF645-7B3B-4FAD-9C41-EB77DBB0DA25}"/>
              </a:ext>
            </a:extLst>
          </p:cNvPr>
          <p:cNvCxnSpPr>
            <a:cxnSpLocks/>
            <a:stCxn id="42" idx="3"/>
          </p:cNvCxnSpPr>
          <p:nvPr/>
        </p:nvCxnSpPr>
        <p:spPr>
          <a:xfrm>
            <a:off x="9710885" y="3154686"/>
            <a:ext cx="838834" cy="11382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: Curvo 88">
            <a:extLst>
              <a:ext uri="{FF2B5EF4-FFF2-40B4-BE49-F238E27FC236}">
                <a16:creationId xmlns:a16="http://schemas.microsoft.com/office/drawing/2014/main" id="{116AF7B8-27FF-4567-8D15-911940936936}"/>
              </a:ext>
            </a:extLst>
          </p:cNvPr>
          <p:cNvCxnSpPr>
            <a:cxnSpLocks/>
            <a:stCxn id="27" idx="0"/>
            <a:endCxn id="47" idx="2"/>
          </p:cNvCxnSpPr>
          <p:nvPr/>
        </p:nvCxnSpPr>
        <p:spPr>
          <a:xfrm rot="5400000" flipH="1" flipV="1">
            <a:off x="8202974" y="4714198"/>
            <a:ext cx="1295941" cy="424691"/>
          </a:xfrm>
          <a:prstGeom prst="curved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reto 177">
            <a:extLst>
              <a:ext uri="{FF2B5EF4-FFF2-40B4-BE49-F238E27FC236}">
                <a16:creationId xmlns:a16="http://schemas.microsoft.com/office/drawing/2014/main" id="{7CFCB47A-6902-47B2-8353-BD7CC0A8A4B8}"/>
              </a:ext>
            </a:extLst>
          </p:cNvPr>
          <p:cNvCxnSpPr/>
          <p:nvPr/>
        </p:nvCxnSpPr>
        <p:spPr>
          <a:xfrm>
            <a:off x="477672" y="928048"/>
            <a:ext cx="114845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Conector reto 178">
            <a:extLst>
              <a:ext uri="{FF2B5EF4-FFF2-40B4-BE49-F238E27FC236}">
                <a16:creationId xmlns:a16="http://schemas.microsoft.com/office/drawing/2014/main" id="{FC0C2F0E-5206-4B00-9F98-338A27A2E7D3}"/>
              </a:ext>
            </a:extLst>
          </p:cNvPr>
          <p:cNvCxnSpPr/>
          <p:nvPr/>
        </p:nvCxnSpPr>
        <p:spPr>
          <a:xfrm>
            <a:off x="595036" y="5441214"/>
            <a:ext cx="114845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to 179">
            <a:extLst>
              <a:ext uri="{FF2B5EF4-FFF2-40B4-BE49-F238E27FC236}">
                <a16:creationId xmlns:a16="http://schemas.microsoft.com/office/drawing/2014/main" id="{A274AB42-2C78-4E0E-A555-F83192A0A897}"/>
              </a:ext>
            </a:extLst>
          </p:cNvPr>
          <p:cNvCxnSpPr/>
          <p:nvPr/>
        </p:nvCxnSpPr>
        <p:spPr>
          <a:xfrm>
            <a:off x="595036" y="6769588"/>
            <a:ext cx="114845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CaixaDeTexto 184">
            <a:extLst>
              <a:ext uri="{FF2B5EF4-FFF2-40B4-BE49-F238E27FC236}">
                <a16:creationId xmlns:a16="http://schemas.microsoft.com/office/drawing/2014/main" id="{EA660F0F-CC42-4BB8-B6A2-256EB341D182}"/>
              </a:ext>
            </a:extLst>
          </p:cNvPr>
          <p:cNvSpPr txBox="1"/>
          <p:nvPr/>
        </p:nvSpPr>
        <p:spPr>
          <a:xfrm>
            <a:off x="325252" y="2824960"/>
            <a:ext cx="1334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Processos</a:t>
            </a:r>
          </a:p>
        </p:txBody>
      </p:sp>
      <p:cxnSp>
        <p:nvCxnSpPr>
          <p:cNvPr id="187" name="Conector de Seta Reta 186">
            <a:extLst>
              <a:ext uri="{FF2B5EF4-FFF2-40B4-BE49-F238E27FC236}">
                <a16:creationId xmlns:a16="http://schemas.microsoft.com/office/drawing/2014/main" id="{C7C265B4-95AE-4FF3-85E9-4136FD2523D2}"/>
              </a:ext>
            </a:extLst>
          </p:cNvPr>
          <p:cNvCxnSpPr>
            <a:stCxn id="185" idx="3"/>
          </p:cNvCxnSpPr>
          <p:nvPr/>
        </p:nvCxnSpPr>
        <p:spPr>
          <a:xfrm>
            <a:off x="1660098" y="3009626"/>
            <a:ext cx="332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CaixaDeTexto 187">
            <a:extLst>
              <a:ext uri="{FF2B5EF4-FFF2-40B4-BE49-F238E27FC236}">
                <a16:creationId xmlns:a16="http://schemas.microsoft.com/office/drawing/2014/main" id="{E7547C4C-4289-4428-81BC-F6B74AEF1B21}"/>
              </a:ext>
            </a:extLst>
          </p:cNvPr>
          <p:cNvSpPr txBox="1"/>
          <p:nvPr/>
        </p:nvSpPr>
        <p:spPr>
          <a:xfrm>
            <a:off x="325252" y="5957633"/>
            <a:ext cx="1334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Fontes</a:t>
            </a:r>
          </a:p>
        </p:txBody>
      </p:sp>
      <p:cxnSp>
        <p:nvCxnSpPr>
          <p:cNvPr id="189" name="Conector de Seta Reta 188">
            <a:extLst>
              <a:ext uri="{FF2B5EF4-FFF2-40B4-BE49-F238E27FC236}">
                <a16:creationId xmlns:a16="http://schemas.microsoft.com/office/drawing/2014/main" id="{C9786FB6-DE26-4329-8B78-93001A4A1F9C}"/>
              </a:ext>
            </a:extLst>
          </p:cNvPr>
          <p:cNvCxnSpPr>
            <a:stCxn id="188" idx="3"/>
          </p:cNvCxnSpPr>
          <p:nvPr/>
        </p:nvCxnSpPr>
        <p:spPr>
          <a:xfrm>
            <a:off x="1660098" y="6142299"/>
            <a:ext cx="332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ector: Curvo 204">
            <a:extLst>
              <a:ext uri="{FF2B5EF4-FFF2-40B4-BE49-F238E27FC236}">
                <a16:creationId xmlns:a16="http://schemas.microsoft.com/office/drawing/2014/main" id="{3557AF05-F7AD-455F-9035-10498B661E05}"/>
              </a:ext>
            </a:extLst>
          </p:cNvPr>
          <p:cNvCxnSpPr>
            <a:cxnSpLocks/>
          </p:cNvCxnSpPr>
          <p:nvPr/>
        </p:nvCxnSpPr>
        <p:spPr>
          <a:xfrm flipV="1">
            <a:off x="3611576" y="4444798"/>
            <a:ext cx="1522206" cy="1310767"/>
          </a:xfrm>
          <a:prstGeom prst="curved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Curvo 81">
            <a:extLst>
              <a:ext uri="{FF2B5EF4-FFF2-40B4-BE49-F238E27FC236}">
                <a16:creationId xmlns:a16="http://schemas.microsoft.com/office/drawing/2014/main" id="{18928DE7-F097-D747-B5C6-5820D6B81CC7}"/>
              </a:ext>
            </a:extLst>
          </p:cNvPr>
          <p:cNvCxnSpPr>
            <a:cxnSpLocks/>
          </p:cNvCxnSpPr>
          <p:nvPr/>
        </p:nvCxnSpPr>
        <p:spPr>
          <a:xfrm rot="16200000" flipH="1">
            <a:off x="9706249" y="3683181"/>
            <a:ext cx="727791" cy="626217"/>
          </a:xfrm>
          <a:prstGeom prst="curvedConnector3">
            <a:avLst>
              <a:gd name="adj1" fmla="val 50000"/>
            </a:avLst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Hexagon 3">
            <a:extLst>
              <a:ext uri="{FF2B5EF4-FFF2-40B4-BE49-F238E27FC236}">
                <a16:creationId xmlns:a16="http://schemas.microsoft.com/office/drawing/2014/main" id="{58170441-389C-1341-9CDC-D4D4501D2FD0}"/>
              </a:ext>
            </a:extLst>
          </p:cNvPr>
          <p:cNvSpPr/>
          <p:nvPr/>
        </p:nvSpPr>
        <p:spPr>
          <a:xfrm>
            <a:off x="9913179" y="4579111"/>
            <a:ext cx="1504789" cy="48463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E2BF1-D62D-6B41-AC86-60F738082771}"/>
              </a:ext>
            </a:extLst>
          </p:cNvPr>
          <p:cNvSpPr txBox="1"/>
          <p:nvPr/>
        </p:nvSpPr>
        <p:spPr>
          <a:xfrm>
            <a:off x="10070144" y="4655959"/>
            <a:ext cx="1095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</a:rPr>
              <a:t>Custo</a:t>
            </a:r>
            <a:r>
              <a:rPr lang="en-US" sz="1400" b="1" dirty="0">
                <a:solidFill>
                  <a:srgbClr val="002060"/>
                </a:solidFill>
              </a:rPr>
              <a:t>/</a:t>
            </a:r>
            <a:r>
              <a:rPr lang="en-US" sz="1400" b="1" dirty="0" err="1">
                <a:solidFill>
                  <a:srgbClr val="002060"/>
                </a:solidFill>
              </a:rPr>
              <a:t>aluno</a:t>
            </a:r>
            <a:endParaRPr lang="en-US" sz="1400" b="1" dirty="0">
              <a:solidFill>
                <a:srgbClr val="002060"/>
              </a:solidFill>
            </a:endParaRPr>
          </a:p>
          <a:p>
            <a:endParaRPr lang="en-US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8538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04068" y="1703584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04068" y="364367"/>
            <a:ext cx="9930233" cy="1140341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Equipe da Pesquisa</a:t>
            </a:r>
            <a:endParaRPr lang="pt-BR" sz="2800" b="1" dirty="0">
              <a:solidFill>
                <a:schemeClr val="accent4">
                  <a:lumMod val="50000"/>
                </a:schemeClr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5" name="Round Diagonal Corner Rectangle 9"/>
          <p:cNvSpPr/>
          <p:nvPr/>
        </p:nvSpPr>
        <p:spPr>
          <a:xfrm>
            <a:off x="3030394" y="1902462"/>
            <a:ext cx="6687072" cy="4105680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1176"/>
            </a:schemeClr>
          </a:solidFill>
          <a:ln>
            <a:solidFill>
              <a:schemeClr val="bg2">
                <a:lumMod val="90000"/>
                <a:alpha val="4117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Profa. Ursula </a:t>
            </a:r>
            <a:r>
              <a:rPr lang="pt-BR" sz="2500" b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Dias Peres</a:t>
            </a:r>
            <a:endParaRPr lang="pt-BR" sz="25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Bruna Barcellos Mattos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Isabella Menon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Marcel Felices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5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Rogerio Limonti </a:t>
            </a:r>
            <a:r>
              <a:rPr lang="pt-BR" sz="2500" b="1" dirty="0" err="1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Tiburcio</a:t>
            </a:r>
            <a:endParaRPr lang="pt-BR" sz="25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pt-BR" sz="25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68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ctrTitle" idx="4294967295"/>
          </p:nvPr>
        </p:nvSpPr>
        <p:spPr>
          <a:xfrm>
            <a:off x="2105050" y="2711129"/>
            <a:ext cx="7772400" cy="1546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pt-BR" sz="9600" dirty="0">
                <a:latin typeface="Candara" charset="0"/>
                <a:ea typeface="Candara" charset="0"/>
                <a:cs typeface="Candara" charset="0"/>
              </a:rPr>
              <a:t>Obrigada!</a:t>
            </a:r>
            <a:endParaRPr sz="960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41" name="Shape 341"/>
          <p:cNvSpPr txBox="1">
            <a:spLocks noGrp="1"/>
          </p:cNvSpPr>
          <p:nvPr>
            <p:ph type="body" idx="4294967295"/>
          </p:nvPr>
        </p:nvSpPr>
        <p:spPr>
          <a:xfrm>
            <a:off x="2105050" y="4285803"/>
            <a:ext cx="7516028" cy="71001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t-BR" sz="3200" dirty="0">
                <a:latin typeface="Candara" charset="0"/>
                <a:ea typeface="Candara" charset="0"/>
                <a:cs typeface="Candara" charset="0"/>
              </a:rPr>
              <a:t>uperes@usp.br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3200" dirty="0">
                <a:latin typeface="Candara" charset="0"/>
                <a:ea typeface="Candara" charset="0"/>
                <a:cs typeface="Candara" charset="0"/>
              </a:rPr>
              <a:t>pesquisaorcamentoeducacao@gmail.com</a:t>
            </a:r>
            <a:endParaRPr sz="32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105050" y="5705740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4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304068" y="1332523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304068" y="364368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Apresentação da pesquisa</a:t>
            </a:r>
          </a:p>
        </p:txBody>
      </p:sp>
      <p:sp>
        <p:nvSpPr>
          <p:cNvPr id="6" name="Rectangle 5"/>
          <p:cNvSpPr/>
          <p:nvPr/>
        </p:nvSpPr>
        <p:spPr>
          <a:xfrm>
            <a:off x="1345116" y="1800302"/>
            <a:ext cx="4581122" cy="4467828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Contexto</a:t>
            </a:r>
            <a:endParaRPr lang="pt-BR" sz="28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Emenda Constitucional 95/2016 </a:t>
            </a:r>
          </a:p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Plano Nacional da Educação (PNE) </a:t>
            </a:r>
          </a:p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PEC 15/2015</a:t>
            </a:r>
          </a:p>
          <a:p>
            <a:pPr algn="ctr"/>
            <a:endParaRPr lang="pt-BR" sz="28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9354" y="1800302"/>
            <a:ext cx="4581122" cy="4467828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Objetivos Específicos </a:t>
            </a:r>
          </a:p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Produção de dados para a </a:t>
            </a: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tomada de decisão informada</a:t>
            </a:r>
          </a:p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Criação de uma rede de técnicas/os estaduais para </a:t>
            </a: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compartilhar de experiências </a:t>
            </a: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 </a:t>
            </a: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práticas</a:t>
            </a:r>
            <a:endParaRPr lang="pt-BR" sz="28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334392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0" y="5878018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0" y="4909863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4000" dirty="0">
                <a:latin typeface="Candara" charset="0"/>
                <a:ea typeface="Candara" charset="0"/>
                <a:cs typeface="Candara" charset="0"/>
              </a:rPr>
              <a:t>Metodologia e linha do tempo</a:t>
            </a:r>
          </a:p>
        </p:txBody>
      </p:sp>
    </p:spTree>
    <p:extLst>
      <p:ext uri="{BB962C8B-B14F-4D97-AF65-F5344CB8AC3E}">
        <p14:creationId xmlns:p14="http://schemas.microsoft.com/office/powerpoint/2010/main" val="470880249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304068" y="2608066"/>
            <a:ext cx="4408158" cy="193922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200" dirty="0">
                <a:latin typeface="Candara" charset="0"/>
                <a:ea typeface="Candara" charset="0"/>
                <a:cs typeface="Candara" charset="0"/>
              </a:rPr>
              <a:t>Fonte de dados </a:t>
            </a:r>
            <a:r>
              <a:rPr lang="en-US" sz="3200" b="1" dirty="0" err="1">
                <a:latin typeface="Candara" charset="0"/>
                <a:ea typeface="Candara" charset="0"/>
                <a:cs typeface="Candara" charset="0"/>
              </a:rPr>
              <a:t>secundária</a:t>
            </a:r>
            <a:r>
              <a:rPr lang="en-US" sz="3200" dirty="0">
                <a:latin typeface="Candara" charset="0"/>
                <a:ea typeface="Candara" charset="0"/>
                <a:cs typeface="Candara" charset="0"/>
              </a:rPr>
              <a:t> </a:t>
            </a:r>
            <a:r>
              <a:rPr lang="en-US" sz="3200" dirty="0" err="1">
                <a:latin typeface="Candara" charset="0"/>
                <a:ea typeface="Candara" charset="0"/>
                <a:cs typeface="Candara" charset="0"/>
              </a:rPr>
              <a:t>estadual</a:t>
            </a:r>
            <a:r>
              <a:rPr lang="en-US" sz="3200" dirty="0">
                <a:latin typeface="Candara" charset="0"/>
                <a:ea typeface="Candara" charset="0"/>
                <a:cs typeface="Candara" charset="0"/>
              </a:rPr>
              <a:t>: </a:t>
            </a:r>
            <a:r>
              <a:rPr lang="en-US" sz="3200" dirty="0" err="1">
                <a:latin typeface="Candara" charset="0"/>
                <a:ea typeface="Candara" charset="0"/>
                <a:cs typeface="Candara" charset="0"/>
              </a:rPr>
              <a:t>Quadros</a:t>
            </a:r>
            <a:r>
              <a:rPr lang="en-US" sz="3200" dirty="0">
                <a:latin typeface="Candara" charset="0"/>
                <a:ea typeface="Candara" charset="0"/>
                <a:cs typeface="Candara" charset="0"/>
              </a:rPr>
              <a:t> de </a:t>
            </a:r>
            <a:r>
              <a:rPr lang="en-US" sz="3200" dirty="0" err="1">
                <a:latin typeface="Candara" charset="0"/>
                <a:ea typeface="Candara" charset="0"/>
                <a:cs typeface="Candara" charset="0"/>
              </a:rPr>
              <a:t>Detalhamento</a:t>
            </a:r>
            <a:r>
              <a:rPr lang="en-US" sz="3200" dirty="0">
                <a:latin typeface="Candara" charset="0"/>
                <a:ea typeface="Candara" charset="0"/>
                <a:cs typeface="Candara" charset="0"/>
              </a:rPr>
              <a:t> de Despesas (QDD) das SEE para os anos de 2015 e 2016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dirty="0">
              <a:latin typeface="Candara" charset="0"/>
              <a:ea typeface="Candara" charset="0"/>
              <a:cs typeface="Candara" charset="0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dirty="0">
              <a:latin typeface="Candara" charset="0"/>
              <a:ea typeface="Candara" charset="0"/>
              <a:cs typeface="Candara" charset="0"/>
            </a:endParaRP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3200" dirty="0">
              <a:latin typeface="Candara" charset="0"/>
              <a:ea typeface="Candara" charset="0"/>
              <a:cs typeface="Candara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pt-BR" sz="32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48842" y="2246936"/>
            <a:ext cx="3157436" cy="1779134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Ensino Fundamental</a:t>
            </a:r>
          </a:p>
          <a:p>
            <a:pPr algn="ctr"/>
            <a:endParaRPr lang="pt-BR" sz="20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Ensino Médio </a:t>
            </a:r>
          </a:p>
          <a:p>
            <a:pPr algn="ctr"/>
            <a:endParaRPr lang="pt-BR" sz="20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Administração Geral</a:t>
            </a:r>
          </a:p>
        </p:txBody>
      </p:sp>
      <p:sp>
        <p:nvSpPr>
          <p:cNvPr id="7" name="Rectangle 6"/>
          <p:cNvSpPr/>
          <p:nvPr/>
        </p:nvSpPr>
        <p:spPr>
          <a:xfrm>
            <a:off x="5079275" y="3375523"/>
            <a:ext cx="3157436" cy="2055442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Pessoal e encargos sociais</a:t>
            </a:r>
          </a:p>
          <a:p>
            <a:pPr algn="ctr"/>
            <a:endParaRPr lang="pt-BR" sz="20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Investimentos </a:t>
            </a:r>
          </a:p>
          <a:p>
            <a:pPr algn="ctr"/>
            <a:endParaRPr lang="pt-BR" sz="20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Inversões financeiras</a:t>
            </a:r>
          </a:p>
        </p:txBody>
      </p:sp>
      <p:sp>
        <p:nvSpPr>
          <p:cNvPr id="9" name="Rectangle 8"/>
          <p:cNvSpPr/>
          <p:nvPr/>
        </p:nvSpPr>
        <p:spPr>
          <a:xfrm>
            <a:off x="8548842" y="4906685"/>
            <a:ext cx="3157436" cy="1701823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>
                <a:alpha val="4117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9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Tesouro Estadual </a:t>
            </a:r>
          </a:p>
          <a:p>
            <a:pPr algn="ctr"/>
            <a:endParaRPr lang="pt-BR" sz="19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19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FUNDEB </a:t>
            </a:r>
          </a:p>
          <a:p>
            <a:pPr algn="ctr"/>
            <a:endParaRPr lang="pt-BR" sz="19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19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Quota parte do Salário Educação</a:t>
            </a:r>
          </a:p>
        </p:txBody>
      </p:sp>
      <p:sp>
        <p:nvSpPr>
          <p:cNvPr id="10" name="Rectangle 9"/>
          <p:cNvSpPr/>
          <p:nvPr/>
        </p:nvSpPr>
        <p:spPr>
          <a:xfrm>
            <a:off x="8548842" y="1625399"/>
            <a:ext cx="3157436" cy="52428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Subfunção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48842" y="4285148"/>
            <a:ext cx="3157436" cy="52428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Fontes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068" y="1332523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304068" y="364368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Metodologia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79275" y="2748858"/>
            <a:ext cx="3157436" cy="52428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Categoria Econômica</a:t>
            </a:r>
          </a:p>
        </p:txBody>
      </p:sp>
    </p:spTree>
    <p:extLst>
      <p:ext uri="{BB962C8B-B14F-4D97-AF65-F5344CB8AC3E}">
        <p14:creationId xmlns:p14="http://schemas.microsoft.com/office/powerpoint/2010/main" val="763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2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304068" y="1332523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304068" y="364368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Metodologia</a:t>
            </a:r>
          </a:p>
        </p:txBody>
      </p:sp>
      <p:sp>
        <p:nvSpPr>
          <p:cNvPr id="6" name="Rectangle 5"/>
          <p:cNvSpPr/>
          <p:nvPr/>
        </p:nvSpPr>
        <p:spPr>
          <a:xfrm>
            <a:off x="1345116" y="1800302"/>
            <a:ext cx="4581122" cy="4467828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Relatório - Parte A</a:t>
            </a:r>
          </a:p>
          <a:p>
            <a:pPr algn="ctr"/>
            <a:endParaRPr lang="pt-BR" sz="32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Análise global </a:t>
            </a: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da despesa liquidada pelas Secretarias Estaduais de Educação </a:t>
            </a:r>
          </a:p>
          <a:p>
            <a:pPr algn="ctr"/>
            <a:endParaRPr lang="pt-BR" sz="2800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9354" y="1800302"/>
            <a:ext cx="4581122" cy="4467828"/>
          </a:xfrm>
          <a:prstGeom prst="rect">
            <a:avLst/>
          </a:prstGeom>
          <a:solidFill>
            <a:srgbClr val="009193">
              <a:alpha val="41176"/>
            </a:srgbClr>
          </a:solidFill>
          <a:ln>
            <a:solidFill>
              <a:srgbClr val="0091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/>
            <a:r>
              <a:rPr lang="pt-BR" sz="32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Relatório - Parte B</a:t>
            </a:r>
          </a:p>
          <a:p>
            <a:pPr algn="ctr"/>
            <a:endParaRPr lang="pt-BR" sz="2800" b="1" dirty="0">
              <a:solidFill>
                <a:schemeClr val="tx1"/>
              </a:solidFill>
              <a:latin typeface="Candara" charset="0"/>
              <a:ea typeface="Candara" charset="0"/>
              <a:cs typeface="Candara" charset="0"/>
            </a:endParaRPr>
          </a:p>
          <a:p>
            <a:pPr algn="ctr">
              <a:buClr>
                <a:schemeClr val="accent2"/>
              </a:buClr>
            </a:pP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Análise específi</a:t>
            </a: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ca das </a:t>
            </a:r>
            <a:r>
              <a:rPr lang="pt-BR" sz="2800" b="1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despesas setoriais </a:t>
            </a:r>
            <a:r>
              <a:rPr lang="pt-BR" sz="28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liquidadas em educação: a. alimentação escolar,  b. limpeza escolar, c. segurança/vigilância escolar e d. transporte escolar</a:t>
            </a:r>
          </a:p>
          <a:p>
            <a:pPr algn="ctr"/>
            <a:r>
              <a:rPr lang="pt-BR" sz="32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7852238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04068" y="1332523"/>
            <a:ext cx="8324847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304068" y="364368"/>
            <a:ext cx="9930233" cy="758952"/>
          </a:xfrm>
          <a:solidFill>
            <a:srgbClr val="FFC00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Linha do tempo </a:t>
            </a:r>
            <a:r>
              <a:rPr lang="mr-IN" sz="3600" dirty="0">
                <a:latin typeface="Candara" charset="0"/>
                <a:ea typeface="Candara" charset="0"/>
                <a:cs typeface="Candara" charset="0"/>
              </a:rPr>
              <a:t>–</a:t>
            </a:r>
            <a:r>
              <a:rPr lang="pt-BR" sz="3600" dirty="0">
                <a:latin typeface="Candara" charset="0"/>
                <a:ea typeface="Candara" charset="0"/>
                <a:cs typeface="Candara" charset="0"/>
              </a:rPr>
              <a:t> O caminho trilhado até aqui</a:t>
            </a:r>
          </a:p>
        </p:txBody>
      </p:sp>
      <p:sp>
        <p:nvSpPr>
          <p:cNvPr id="18" name="Shape 97"/>
          <p:cNvSpPr/>
          <p:nvPr/>
        </p:nvSpPr>
        <p:spPr>
          <a:xfrm>
            <a:off x="69884" y="1872317"/>
            <a:ext cx="1800000" cy="1800000"/>
          </a:xfrm>
          <a:prstGeom prst="ellipse">
            <a:avLst/>
          </a:prstGeom>
          <a:solidFill>
            <a:srgbClr val="009193"/>
          </a:solidFill>
          <a:ln w="9525" cap="flat" cmpd="sng">
            <a:solidFill>
              <a:srgbClr val="00919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22/09/2017: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Primeiro contato </a:t>
            </a:r>
            <a:r>
              <a:rPr lang="pt-BR" sz="1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 estados para envio do QDD</a:t>
            </a:r>
          </a:p>
        </p:txBody>
      </p:sp>
      <p:pic>
        <p:nvPicPr>
          <p:cNvPr id="19" name="Shape 94" descr="Seta_amarel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89202" y="2502658"/>
            <a:ext cx="697923" cy="539317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97"/>
          <p:cNvSpPr/>
          <p:nvPr/>
        </p:nvSpPr>
        <p:spPr>
          <a:xfrm>
            <a:off x="5543002" y="1872315"/>
            <a:ext cx="1800000" cy="1800000"/>
          </a:xfrm>
          <a:prstGeom prst="ellipse">
            <a:avLst/>
          </a:prstGeom>
          <a:solidFill>
            <a:srgbClr val="009193"/>
          </a:solidFill>
          <a:ln w="9525" cap="flat" cmpd="sng">
            <a:solidFill>
              <a:srgbClr val="00919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Jan/2018</a:t>
            </a:r>
            <a:endParaRPr lang="pt-BR" sz="15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Envio do Relatório com Resultados Preliminares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" name="Shape 94" descr="Seta_amarel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5761" y="2502657"/>
            <a:ext cx="697923" cy="53931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97"/>
          <p:cNvSpPr/>
          <p:nvPr/>
        </p:nvSpPr>
        <p:spPr>
          <a:xfrm>
            <a:off x="8279561" y="1867019"/>
            <a:ext cx="1800000" cy="1800000"/>
          </a:xfrm>
          <a:prstGeom prst="ellipse">
            <a:avLst/>
          </a:prstGeom>
          <a:solidFill>
            <a:srgbClr val="0070C0"/>
          </a:solidFill>
          <a:ln w="9525" cap="flat" cmpd="sng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Fev/2018</a:t>
            </a:r>
            <a:endParaRPr lang="pt-BR" sz="15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Realização da 1ª Vídeo Conferência com o GT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Shape 94" descr="Seta_amarel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2320" y="2497361"/>
            <a:ext cx="697923" cy="53931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Shape 97"/>
          <p:cNvSpPr/>
          <p:nvPr/>
        </p:nvSpPr>
        <p:spPr>
          <a:xfrm>
            <a:off x="2806339" y="4184503"/>
            <a:ext cx="1800000" cy="1800000"/>
          </a:xfrm>
          <a:prstGeom prst="ellipse">
            <a:avLst/>
          </a:prstGeom>
          <a:solidFill>
            <a:srgbClr val="009193"/>
          </a:solidFill>
          <a:ln w="9525" cap="flat" cmpd="sng">
            <a:solidFill>
              <a:srgbClr val="00919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Março a Ago/2018</a:t>
            </a:r>
            <a:endParaRPr lang="pt-BR" sz="1500" b="1" i="0" u="none" strike="noStrike" cap="none" dirty="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Elaboração da Versão Final 1 (Relatório)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Shape 97"/>
          <p:cNvSpPr/>
          <p:nvPr/>
        </p:nvSpPr>
        <p:spPr>
          <a:xfrm>
            <a:off x="5543002" y="4184502"/>
            <a:ext cx="1800000" cy="1800000"/>
          </a:xfrm>
          <a:prstGeom prst="ellipse">
            <a:avLst/>
          </a:prstGeom>
          <a:solidFill>
            <a:srgbClr val="0070C0"/>
          </a:solidFill>
          <a:ln w="9525" cap="flat" cmpd="sng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Set/2018</a:t>
            </a:r>
            <a:endParaRPr lang="pt-BR" sz="15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Realização da 2ª Vídeo Conferência com o GT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" name="Shape 94" descr="Seta_amarel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2320" y="4814843"/>
            <a:ext cx="697923" cy="539317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Shape 97"/>
          <p:cNvSpPr/>
          <p:nvPr/>
        </p:nvSpPr>
        <p:spPr>
          <a:xfrm>
            <a:off x="8279457" y="4184502"/>
            <a:ext cx="1800000" cy="1800000"/>
          </a:xfrm>
          <a:prstGeom prst="ellipse">
            <a:avLst/>
          </a:prstGeom>
          <a:solidFill>
            <a:srgbClr val="009193"/>
          </a:solidFill>
          <a:ln w="9525" cap="flat" cmpd="sng">
            <a:solidFill>
              <a:srgbClr val="00919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Out/2018</a:t>
            </a:r>
            <a:endParaRPr lang="pt-BR" sz="1500" b="1" i="0" u="none" strike="noStrike" cap="none" dirty="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Consolidação do </a:t>
            </a:r>
            <a:r>
              <a:rPr lang="pt-BR" sz="15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elatório Final da Pesquisa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Shape 97"/>
          <p:cNvSpPr/>
          <p:nvPr/>
        </p:nvSpPr>
        <p:spPr>
          <a:xfrm>
            <a:off x="2806443" y="1872316"/>
            <a:ext cx="1800000" cy="1800000"/>
          </a:xfrm>
          <a:prstGeom prst="ellipse">
            <a:avLst/>
          </a:prstGeom>
          <a:solidFill>
            <a:srgbClr val="0070C0"/>
          </a:solidFill>
          <a:ln w="9525" cap="flat" cmpd="sng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Nov/2017</a:t>
            </a:r>
            <a:endParaRPr lang="pt-BR" sz="15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Devolutiva sobre a pesquisa: Encontro SP 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Shape 97"/>
          <p:cNvSpPr/>
          <p:nvPr/>
        </p:nvSpPr>
        <p:spPr>
          <a:xfrm>
            <a:off x="69884" y="4185606"/>
            <a:ext cx="1800000" cy="1800000"/>
          </a:xfrm>
          <a:prstGeom prst="ellipse">
            <a:avLst/>
          </a:prstGeom>
          <a:solidFill>
            <a:srgbClr val="0070C0"/>
          </a:solidFill>
          <a:ln w="9525" cap="flat" cmpd="sng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dirty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Março/2018</a:t>
            </a:r>
            <a:endParaRPr lang="pt-BR" sz="1500" b="1" i="0" u="none" strike="noStrike" cap="none" dirty="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Seminário Internacional FEB - Recife</a:t>
            </a:r>
            <a:endParaRPr lang="pt-BR" sz="15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" name="Shape 94" descr="Seta_amarel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89150" y="4814845"/>
            <a:ext cx="697923" cy="5393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94" descr="Seta_amarel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5761" y="4814844"/>
            <a:ext cx="697923" cy="539317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Shape 97"/>
          <p:cNvSpPr/>
          <p:nvPr/>
        </p:nvSpPr>
        <p:spPr>
          <a:xfrm>
            <a:off x="10234301" y="4184502"/>
            <a:ext cx="1800000" cy="1800000"/>
          </a:xfrm>
          <a:prstGeom prst="ellipse">
            <a:avLst/>
          </a:prstGeom>
          <a:solidFill>
            <a:srgbClr val="7030A0"/>
          </a:solidFill>
          <a:ln w="9525" cap="flat" cmpd="sng">
            <a:solidFill>
              <a:srgbClr val="753F9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buSzPct val="25000"/>
            </a:pPr>
            <a:r>
              <a:rPr lang="pt-BR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Nov</a:t>
            </a:r>
            <a:r>
              <a:rPr lang="pt-BR" sz="1600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/2018</a:t>
            </a:r>
          </a:p>
          <a:p>
            <a:pPr lvl="0" algn="ctr">
              <a:buSzPct val="25000"/>
            </a:pPr>
            <a:r>
              <a:rPr lang="pt-BR" sz="16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Encontro Presencial</a:t>
            </a:r>
          </a:p>
          <a:p>
            <a:pPr lvl="0" algn="ctr">
              <a:buSzPct val="25000"/>
            </a:pPr>
            <a:r>
              <a:rPr lang="pt-BR" sz="16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(São Paulo) </a:t>
            </a:r>
            <a:endParaRPr lang="pt-BR" sz="16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156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6" grpId="0" animBg="1"/>
      <p:bldP spid="30" grpId="0" animBg="1"/>
      <p:bldP spid="34" grpId="0" animBg="1"/>
      <p:bldP spid="36" grpId="0" animBg="1"/>
      <p:bldP spid="23" grpId="0" animBg="1"/>
      <p:bldP spid="27" grpId="0" animBg="1"/>
      <p:bldP spid="37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11791</TotalTime>
  <Words>1614</Words>
  <Application>Microsoft Macintosh PowerPoint</Application>
  <PresentationFormat>Widescreen</PresentationFormat>
  <Paragraphs>325</Paragraphs>
  <Slides>42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Candara</vt:lpstr>
      <vt:lpstr>Tema do Office</vt:lpstr>
      <vt:lpstr>PowerPoint Presentation</vt:lpstr>
      <vt:lpstr>Sumário</vt:lpstr>
      <vt:lpstr>Apresentação da pesquisa</vt:lpstr>
      <vt:lpstr>Apresentação da pesquisa</vt:lpstr>
      <vt:lpstr>Apresentação da pesquisa</vt:lpstr>
      <vt:lpstr>Metodologia e linha do tempo</vt:lpstr>
      <vt:lpstr>Metodologia</vt:lpstr>
      <vt:lpstr>Metodologia</vt:lpstr>
      <vt:lpstr>Linha do tempo – O caminho trilhado até aqui</vt:lpstr>
      <vt:lpstr>Resultados e análises</vt:lpstr>
      <vt:lpstr>PARTE A. Resultados e Análises  1. Função Educação das Secretarias Estaduais de Educação</vt:lpstr>
      <vt:lpstr>PARTE A. Resultados e Análises  2. Análise por subfunções orçamentárias (educação)</vt:lpstr>
      <vt:lpstr>PowerPoint Presentation</vt:lpstr>
      <vt:lpstr>PowerPoint Presentation</vt:lpstr>
      <vt:lpstr>PowerPoint Presentation</vt:lpstr>
      <vt:lpstr>PowerPoint Presentation</vt:lpstr>
      <vt:lpstr>PARTE A. Resultados e análises  3. Análise por categoria econômica, grupo e elementos de despesa</vt:lpstr>
      <vt:lpstr>PARTE A. Resultados e análises  4. Análise das fontes de despesa</vt:lpstr>
      <vt:lpstr>PARTE A. Resultados e análises  4. Análise das fontes de despesa</vt:lpstr>
      <vt:lpstr>PARTE A. Resultados e análises  4. Análise das fontes de despesa</vt:lpstr>
      <vt:lpstr>PARTE B. Resultados e análises Análise das despesas setoriais – Aspectos Gerais</vt:lpstr>
      <vt:lpstr>PARTE B. Resultados e análises Análise das despesas setoriais – Hipóteses</vt:lpstr>
      <vt:lpstr>PARTE B. Resultados e análises Análise das despesas setoriais – Hipóteses</vt:lpstr>
      <vt:lpstr>PARTE B. Resultados e análises Análise das despesas setoriais – Hipóteses</vt:lpstr>
      <vt:lpstr>PARTE B. Resultados e análises Análise das despesas setoriais – Hipóteses</vt:lpstr>
      <vt:lpstr>PARTE B. Resultados e análises Análise das despesas setoriais – Possíveis desdobramentos</vt:lpstr>
      <vt:lpstr>PARTE B. Resultados e análises Análise das despesas setoriais – Possíveis desdobramentos</vt:lpstr>
      <vt:lpstr>PARTE B. Resultados e análises Análise das despesas setoriais – Possíveis desdobramentos</vt:lpstr>
      <vt:lpstr>PARTE B. Resultados e análises Análise das despesas setoriais – Possíveis desdobramentos</vt:lpstr>
      <vt:lpstr>Fluxo de informações – Financiamento da Educação</vt:lpstr>
      <vt:lpstr>PowerPoint Presentation</vt:lpstr>
      <vt:lpstr>Diretrizes para parametrização do financiamento da educação</vt:lpstr>
      <vt:lpstr>Diretrizes para parametrização do financiamento da educação</vt:lpstr>
      <vt:lpstr>Diretrizes para parametrização do financiamento da educação</vt:lpstr>
      <vt:lpstr>Diretrizes para parametrização do financiamento da educação</vt:lpstr>
      <vt:lpstr>Diretrizes para parametrização do financiamento da educação</vt:lpstr>
      <vt:lpstr>Diretrizes para parametrização do financiamento da educação</vt:lpstr>
      <vt:lpstr>Diretrizes para parametrização do financiamento da educação</vt:lpstr>
      <vt:lpstr>Fluxo de informações – Financiamento da Educação</vt:lpstr>
      <vt:lpstr>PowerPoint Presentation</vt:lpstr>
      <vt:lpstr>Equipe da Pesquisa</vt:lpstr>
      <vt:lpstr>Obrigada!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Oliva</dc:creator>
  <cp:lastModifiedBy>Ursula Peres</cp:lastModifiedBy>
  <cp:revision>420</cp:revision>
  <dcterms:created xsi:type="dcterms:W3CDTF">2017-05-23T19:39:32Z</dcterms:created>
  <dcterms:modified xsi:type="dcterms:W3CDTF">2018-11-29T12:59:33Z</dcterms:modified>
</cp:coreProperties>
</file>